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5" r:id="rId2"/>
  </p:sldMasterIdLst>
  <p:notesMasterIdLst>
    <p:notesMasterId r:id="rId48"/>
  </p:notesMasterIdLst>
  <p:handoutMasterIdLst>
    <p:handoutMasterId r:id="rId49"/>
  </p:handoutMasterIdLst>
  <p:sldIdLst>
    <p:sldId id="470" r:id="rId3"/>
    <p:sldId id="2313" r:id="rId4"/>
    <p:sldId id="2157" r:id="rId5"/>
    <p:sldId id="2330" r:id="rId6"/>
    <p:sldId id="2331" r:id="rId7"/>
    <p:sldId id="2332" r:id="rId8"/>
    <p:sldId id="2333" r:id="rId9"/>
    <p:sldId id="2334" r:id="rId10"/>
    <p:sldId id="2335" r:id="rId11"/>
    <p:sldId id="2336" r:id="rId12"/>
    <p:sldId id="2338" r:id="rId13"/>
    <p:sldId id="2340" r:id="rId14"/>
    <p:sldId id="2339" r:id="rId15"/>
    <p:sldId id="2341" r:id="rId16"/>
    <p:sldId id="2342" r:id="rId17"/>
    <p:sldId id="2343" r:id="rId18"/>
    <p:sldId id="2344" r:id="rId19"/>
    <p:sldId id="2345" r:id="rId20"/>
    <p:sldId id="2346" r:id="rId21"/>
    <p:sldId id="2347" r:id="rId22"/>
    <p:sldId id="2316" r:id="rId23"/>
    <p:sldId id="2348" r:id="rId24"/>
    <p:sldId id="2349" r:id="rId25"/>
    <p:sldId id="2350" r:id="rId26"/>
    <p:sldId id="2351" r:id="rId27"/>
    <p:sldId id="2352" r:id="rId28"/>
    <p:sldId id="2353" r:id="rId29"/>
    <p:sldId id="2354" r:id="rId30"/>
    <p:sldId id="2355" r:id="rId31"/>
    <p:sldId id="2356" r:id="rId32"/>
    <p:sldId id="2357" r:id="rId33"/>
    <p:sldId id="2358" r:id="rId34"/>
    <p:sldId id="2359" r:id="rId35"/>
    <p:sldId id="2360" r:id="rId36"/>
    <p:sldId id="2361" r:id="rId37"/>
    <p:sldId id="2230" r:id="rId38"/>
    <p:sldId id="2362" r:id="rId39"/>
    <p:sldId id="2363" r:id="rId40"/>
    <p:sldId id="2364" r:id="rId41"/>
    <p:sldId id="2365" r:id="rId42"/>
    <p:sldId id="2366" r:id="rId43"/>
    <p:sldId id="2367" r:id="rId44"/>
    <p:sldId id="2368" r:id="rId45"/>
    <p:sldId id="2312" r:id="rId46"/>
    <p:sldId id="474"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5C7495-FD68-4A9D-90DD-C9D506824F00}">
          <p14:sldIdLst>
            <p14:sldId id="470"/>
            <p14:sldId id="2313"/>
            <p14:sldId id="2157"/>
            <p14:sldId id="2330"/>
            <p14:sldId id="2331"/>
            <p14:sldId id="2332"/>
            <p14:sldId id="2333"/>
            <p14:sldId id="2334"/>
            <p14:sldId id="2335"/>
            <p14:sldId id="2336"/>
            <p14:sldId id="2338"/>
            <p14:sldId id="2340"/>
            <p14:sldId id="2339"/>
            <p14:sldId id="2341"/>
            <p14:sldId id="2342"/>
            <p14:sldId id="2343"/>
            <p14:sldId id="2344"/>
            <p14:sldId id="2345"/>
            <p14:sldId id="2346"/>
            <p14:sldId id="2347"/>
            <p14:sldId id="2316"/>
            <p14:sldId id="2348"/>
            <p14:sldId id="2349"/>
            <p14:sldId id="2350"/>
            <p14:sldId id="2351"/>
            <p14:sldId id="2352"/>
            <p14:sldId id="2353"/>
            <p14:sldId id="2354"/>
            <p14:sldId id="2355"/>
            <p14:sldId id="2356"/>
            <p14:sldId id="2357"/>
            <p14:sldId id="2358"/>
            <p14:sldId id="2359"/>
            <p14:sldId id="2360"/>
            <p14:sldId id="2361"/>
            <p14:sldId id="2230"/>
            <p14:sldId id="2362"/>
            <p14:sldId id="2363"/>
            <p14:sldId id="2364"/>
            <p14:sldId id="2365"/>
            <p14:sldId id="2366"/>
            <p14:sldId id="2367"/>
            <p14:sldId id="2368"/>
            <p14:sldId id="2312"/>
            <p14:sldId id="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B85"/>
    <a:srgbClr val="FFE285"/>
    <a:srgbClr val="C5ECFF"/>
    <a:srgbClr val="DAE3F3"/>
    <a:srgbClr val="8FDAFF"/>
    <a:srgbClr val="FEFDC0"/>
    <a:srgbClr val="ED7D31"/>
    <a:srgbClr val="E1FFE0"/>
    <a:srgbClr val="C9FAFF"/>
    <a:srgbClr val="D3B5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5" autoAdjust="0"/>
    <p:restoredTop sz="96238" autoAdjust="0"/>
  </p:normalViewPr>
  <p:slideViewPr>
    <p:cSldViewPr snapToGrid="0" showGuides="1">
      <p:cViewPr>
        <p:scale>
          <a:sx n="75" d="100"/>
          <a:sy n="75" d="100"/>
        </p:scale>
        <p:origin x="777" y="168"/>
      </p:cViewPr>
      <p:guideLst>
        <p:guide orient="horz" pos="2160"/>
        <p:guide pos="3840"/>
      </p:guideLst>
    </p:cSldViewPr>
  </p:slideViewPr>
  <p:outlineViewPr>
    <p:cViewPr>
      <p:scale>
        <a:sx n="33" d="100"/>
        <a:sy n="33" d="100"/>
      </p:scale>
      <p:origin x="0" y="-483"/>
    </p:cViewPr>
  </p:outlineViewPr>
  <p:notesTextViewPr>
    <p:cViewPr>
      <p:scale>
        <a:sx n="3" d="2"/>
        <a:sy n="3" d="2"/>
      </p:scale>
      <p:origin x="0" y="0"/>
    </p:cViewPr>
  </p:notesTextViewPr>
  <p:sorterViewPr>
    <p:cViewPr>
      <p:scale>
        <a:sx n="100" d="100"/>
        <a:sy n="100" d="100"/>
      </p:scale>
      <p:origin x="0" y="-1389"/>
    </p:cViewPr>
  </p:sorterViewPr>
  <p:notesViewPr>
    <p:cSldViewPr snapToGrid="0" showGuides="1">
      <p:cViewPr varScale="1">
        <p:scale>
          <a:sx n="75" d="100"/>
          <a:sy n="75" d="100"/>
        </p:scale>
        <p:origin x="276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F477530-172D-4CC0-BBDB-3FF5580417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368F832-9C4A-49FA-9B88-713E0DB56A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46FF24-17B3-4FD8-BEA6-C9D94C0B0843}" type="datetimeFigureOut">
              <a:rPr lang="zh-CN" altLang="en-US" smtClean="0"/>
              <a:t>2023/5/5</a:t>
            </a:fld>
            <a:endParaRPr lang="zh-CN" altLang="en-US"/>
          </a:p>
        </p:txBody>
      </p:sp>
      <p:sp>
        <p:nvSpPr>
          <p:cNvPr id="4" name="页脚占位符 3">
            <a:extLst>
              <a:ext uri="{FF2B5EF4-FFF2-40B4-BE49-F238E27FC236}">
                <a16:creationId xmlns:a16="http://schemas.microsoft.com/office/drawing/2014/main" id="{57563E93-0124-470A-8A3C-2E9F6ED0B9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1590761-72F6-457C-B2E7-320DFEE28B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35C36A-E5F5-47FB-8BB2-703910B19313}" type="slidenum">
              <a:rPr lang="zh-CN" altLang="en-US" smtClean="0"/>
              <a:t>‹#›</a:t>
            </a:fld>
            <a:endParaRPr lang="zh-CN" altLang="en-US"/>
          </a:p>
        </p:txBody>
      </p:sp>
    </p:spTree>
    <p:extLst>
      <p:ext uri="{BB962C8B-B14F-4D97-AF65-F5344CB8AC3E}">
        <p14:creationId xmlns:p14="http://schemas.microsoft.com/office/powerpoint/2010/main" val="3178433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FF7A3-DDE4-4C5A-8FE5-1608B001EAFC}" type="datetimeFigureOut">
              <a:rPr lang="zh-CN" altLang="en-US" smtClean="0"/>
              <a:t>2023/5/5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42FFA-2D5E-4781-ACCB-EF8620DBA8A9}" type="slidenum">
              <a:rPr lang="zh-CN" altLang="en-US" smtClean="0"/>
              <a:t>‹#›</a:t>
            </a:fld>
            <a:endParaRPr lang="zh-CN" altLang="en-US"/>
          </a:p>
        </p:txBody>
      </p:sp>
    </p:spTree>
    <p:extLst>
      <p:ext uri="{BB962C8B-B14F-4D97-AF65-F5344CB8AC3E}">
        <p14:creationId xmlns:p14="http://schemas.microsoft.com/office/powerpoint/2010/main" val="351343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a:t>
            </a:fld>
            <a:endParaRPr lang="zh-CN" altLang="en-US"/>
          </a:p>
        </p:txBody>
      </p:sp>
    </p:spTree>
    <p:extLst>
      <p:ext uri="{BB962C8B-B14F-4D97-AF65-F5344CB8AC3E}">
        <p14:creationId xmlns:p14="http://schemas.microsoft.com/office/powerpoint/2010/main" val="180332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3</a:t>
            </a:fld>
            <a:endParaRPr lang="zh-CN" altLang="en-US"/>
          </a:p>
        </p:txBody>
      </p:sp>
    </p:spTree>
    <p:extLst>
      <p:ext uri="{BB962C8B-B14F-4D97-AF65-F5344CB8AC3E}">
        <p14:creationId xmlns:p14="http://schemas.microsoft.com/office/powerpoint/2010/main" val="177513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21</a:t>
            </a:fld>
            <a:endParaRPr lang="zh-CN" altLang="en-US"/>
          </a:p>
        </p:txBody>
      </p:sp>
    </p:spTree>
    <p:extLst>
      <p:ext uri="{BB962C8B-B14F-4D97-AF65-F5344CB8AC3E}">
        <p14:creationId xmlns:p14="http://schemas.microsoft.com/office/powerpoint/2010/main" val="1250358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99209-1DE6-47E7-B338-A986813F052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6482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36</a:t>
            </a:fld>
            <a:endParaRPr lang="zh-CN" altLang="en-US"/>
          </a:p>
        </p:txBody>
      </p:sp>
    </p:spTree>
    <p:extLst>
      <p:ext uri="{BB962C8B-B14F-4D97-AF65-F5344CB8AC3E}">
        <p14:creationId xmlns:p14="http://schemas.microsoft.com/office/powerpoint/2010/main" val="1362852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45</a:t>
            </a:fld>
            <a:endParaRPr lang="zh-CN" altLang="en-US"/>
          </a:p>
        </p:txBody>
      </p:sp>
    </p:spTree>
    <p:extLst>
      <p:ext uri="{BB962C8B-B14F-4D97-AF65-F5344CB8AC3E}">
        <p14:creationId xmlns:p14="http://schemas.microsoft.com/office/powerpoint/2010/main" val="2132549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330171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仅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9B4F7-23EF-4C5C-B693-D71564E7E077}" type="slidenum">
              <a:rPr kumimoji="0" lang="en-US" alt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等线" panose="020F0502020204030204"/>
              <a:ea typeface="+mn-ea"/>
              <a:cs typeface="+mn-cs"/>
            </a:endParaRPr>
          </a:p>
        </p:txBody>
      </p:sp>
      <p:sp>
        <p:nvSpPr>
          <p:cNvPr id="5" name="内容占位符 4"/>
          <p:cNvSpPr>
            <a:spLocks noGrp="1"/>
          </p:cNvSpPr>
          <p:nvPr>
            <p:ph sz="quarter" idx="11"/>
          </p:nvPr>
        </p:nvSpPr>
        <p:spPr>
          <a:xfrm>
            <a:off x="205318" y="748145"/>
            <a:ext cx="11796183" cy="563920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441090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Tree>
    <p:extLst>
      <p:ext uri="{BB962C8B-B14F-4D97-AF65-F5344CB8AC3E}">
        <p14:creationId xmlns:p14="http://schemas.microsoft.com/office/powerpoint/2010/main" val="169054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6190092"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71248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p:spPr>
        <p:txBody>
          <a:bodyPr/>
          <a:lstStyle>
            <a:lvl1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1pPr>
            <a:lvl2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2pPr>
            <a:lvl3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3pPr>
            <a:lvl4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4pPr>
            <a:lvl5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000000"/>
              </a:solidFill>
              <a:latin typeface="Segoe UI Light"/>
              <a:ea typeface="微软雅黑 Light"/>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3695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1969653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41519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5242741"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3972909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a:defRPr lang="en-US" altLang="zh-CN" sz="2400" b="0" dirty="0">
                <a:solidFill>
                  <a:srgbClr val="194B85"/>
                </a:solidFill>
                <a:ea typeface="微软雅黑" panose="020B0503020204020204" pitchFamily="34" charset="-122"/>
              </a:defRPr>
            </a:lvl1pPr>
            <a:lvl2pPr>
              <a:defRPr lang="en-US" altLang="zh-CN" dirty="0">
                <a:solidFill>
                  <a:srgbClr val="194B85"/>
                </a:solidFill>
                <a:ea typeface="微软雅黑" panose="020B0503020204020204" pitchFamily="34" charset="-122"/>
              </a:defRPr>
            </a:lvl2pPr>
            <a:lvl3pPr>
              <a:defRPr lang="en-US" altLang="zh-CN" dirty="0">
                <a:solidFill>
                  <a:schemeClr val="accent5">
                    <a:lumMod val="50000"/>
                  </a:schemeClr>
                </a:solidFill>
              </a:defRPr>
            </a:lvl3pPr>
            <a:lvl4pPr>
              <a:defRPr lang="en-US" altLang="zh-CN" dirty="0">
                <a:solidFill>
                  <a:srgbClr val="194B85"/>
                </a:solidFill>
                <a:ea typeface="微软雅黑" panose="020B0503020204020204" pitchFamily="34" charset="-122"/>
              </a:defRPr>
            </a:lvl4pPr>
            <a:lvl5pPr>
              <a:defRPr lang="zh-CN" altLang="en-US" dirty="0">
                <a:solidFill>
                  <a:srgbClr val="194B85"/>
                </a:solidFill>
                <a:ea typeface="微软雅黑" panose="020B0503020204020204" pitchFamily="34" charset="-122"/>
              </a:defRPr>
            </a:lvl5pPr>
          </a:lstStyle>
          <a:p>
            <a:pPr lvl="0"/>
            <a:r>
              <a:rPr lang="zh-CN" altLang="en-US" dirty="0"/>
              <a:t>编辑母版文本样式</a:t>
            </a:r>
            <a:endParaRPr lang="en-US" altLang="zh-CN" dirty="0"/>
          </a:p>
          <a:p>
            <a:pPr marR="0" lvl="1" algn="just" fontAlgn="auto">
              <a:spcAft>
                <a:spcPts val="0"/>
              </a:spcAft>
              <a:buClrTx/>
              <a:buSzTx/>
              <a:tabLst/>
            </a:pPr>
            <a:r>
              <a:rPr lang="zh-CN" altLang="en-US" dirty="0"/>
              <a:t>第二级</a:t>
            </a:r>
            <a:endParaRPr lang="en-US" altLang="zh-CN" dirty="0"/>
          </a:p>
          <a:p>
            <a:pPr lvl="2" algn="just"/>
            <a:r>
              <a:rPr lang="zh-CN" altLang="en-US" dirty="0"/>
              <a:t>第三级</a:t>
            </a:r>
            <a:endParaRPr lang="en-US" altLang="zh-CN" dirty="0"/>
          </a:p>
          <a:p>
            <a:pPr lvl="3"/>
            <a:r>
              <a:rPr lang="zh-CN" altLang="en-US" dirty="0"/>
              <a:t>第四级</a:t>
            </a:r>
            <a:endParaRPr lang="en-US" altLang="zh-CN" dirty="0"/>
          </a:p>
          <a:p>
            <a:pPr lvl="4" algn="just"/>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Segoe UI Light"/>
              <a:ea typeface="微软雅黑 Light"/>
              <a:cs typeface="+mn-cs"/>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29946259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内容占位符 6"/>
          <p:cNvSpPr>
            <a:spLocks noGrp="1"/>
          </p:cNvSpPr>
          <p:nvPr>
            <p:ph sz="quarter" idx="11"/>
          </p:nvPr>
        </p:nvSpPr>
        <p:spPr>
          <a:xfrm>
            <a:off x="838200" y="1844861"/>
            <a:ext cx="10515600" cy="451148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137018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DA195-227C-46EF-A8A8-131AD85CB2AA}" type="slidenum">
              <a:rPr lang="zh-CN" altLang="en-US" smtClean="0"/>
              <a:t>‹#›</a:t>
            </a:fld>
            <a:endParaRPr lang="zh-CN" altLang="en-US"/>
          </a:p>
        </p:txBody>
      </p:sp>
    </p:spTree>
    <p:extLst>
      <p:ext uri="{BB962C8B-B14F-4D97-AF65-F5344CB8AC3E}">
        <p14:creationId xmlns:p14="http://schemas.microsoft.com/office/powerpoint/2010/main" val="203441014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7189862"/>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lvl1pPr algn="l" defTabSz="914400" rtl="0" eaLnBrk="1" latinLnBrk="0" hangingPunct="1">
        <a:lnSpc>
          <a:spcPct val="90000"/>
        </a:lnSpc>
        <a:spcBef>
          <a:spcPct val="0"/>
        </a:spcBef>
        <a:buNone/>
        <a:defRPr sz="3600" b="1" kern="1200" baseline="0">
          <a:solidFill>
            <a:schemeClr val="tx1"/>
          </a:solidFill>
          <a:latin typeface="微软雅黑" panose="020B0503020204020204" pitchFamily="34" charset="-122"/>
          <a:ea typeface="Arial Unicode MS" panose="020B0604020202020204" pitchFamily="34" charset="-122"/>
          <a:cs typeface="+mj-cs"/>
        </a:defRPr>
      </a:lvl1pPr>
    </p:titleStyle>
    <p:bodyStyle>
      <a:lvl1pPr marL="360000" indent="-360000" algn="l" defTabSz="914400" rtl="0" eaLnBrk="1" latinLnBrk="0" hangingPunct="1">
        <a:lnSpc>
          <a:spcPct val="150000"/>
        </a:lnSpc>
        <a:spcBef>
          <a:spcPts val="0"/>
        </a:spcBef>
        <a:buFont typeface="Wingdings" panose="05000000000000000000" pitchFamily="2" charset="2"/>
        <a:buChar char="n"/>
        <a:defRPr sz="2800" kern="1200" baseline="0">
          <a:solidFill>
            <a:schemeClr val="tx1"/>
          </a:solidFill>
          <a:latin typeface="微软雅黑" panose="020B0503020204020204" pitchFamily="34" charset="-122"/>
          <a:ea typeface="Arial Unicode MS" panose="020B0604020202020204" pitchFamily="34" charset="-122"/>
          <a:cs typeface="+mn-cs"/>
        </a:defRPr>
      </a:lvl1pPr>
      <a:lvl2pPr marL="720000" indent="-360000" algn="l" defTabSz="914400" rtl="0" eaLnBrk="1" latinLnBrk="0" hangingPunct="1">
        <a:lnSpc>
          <a:spcPct val="150000"/>
        </a:lnSpc>
        <a:spcBef>
          <a:spcPts val="0"/>
        </a:spcBef>
        <a:buFont typeface="Wingdings" panose="05000000000000000000" pitchFamily="2" charset="2"/>
        <a:buChar char="p"/>
        <a:defRPr sz="2400" kern="1200" baseline="0">
          <a:solidFill>
            <a:schemeClr val="tx1"/>
          </a:solidFill>
          <a:latin typeface="微软雅黑" panose="020B0503020204020204" pitchFamily="34" charset="-122"/>
          <a:ea typeface="Arial Unicode MS" panose="020B0604020202020204" pitchFamily="34" charset="-122"/>
          <a:cs typeface="+mn-cs"/>
        </a:defRPr>
      </a:lvl2pPr>
      <a:lvl3pPr marL="1080000" indent="-360000" algn="l" defTabSz="914400" rtl="0" eaLnBrk="1" latinLnBrk="0" hangingPunct="1">
        <a:lnSpc>
          <a:spcPct val="150000"/>
        </a:lnSpc>
        <a:spcBef>
          <a:spcPts val="0"/>
        </a:spcBef>
        <a:buFont typeface="Wingdings" panose="05000000000000000000" pitchFamily="2" charset="2"/>
        <a:buChar char="u"/>
        <a:defRPr sz="2000" kern="1200" baseline="0">
          <a:solidFill>
            <a:schemeClr val="tx1"/>
          </a:solidFill>
          <a:latin typeface="微软雅黑" panose="020B0503020204020204" pitchFamily="34" charset="-122"/>
          <a:ea typeface="Arial Unicode MS" panose="020B0604020202020204" pitchFamily="34" charset="-122"/>
          <a:cs typeface="+mn-cs"/>
        </a:defRPr>
      </a:lvl3pPr>
      <a:lvl4pPr marL="1440000" indent="-360000" algn="l" defTabSz="914400" rtl="0" eaLnBrk="1" latinLnBrk="0" hangingPunct="1">
        <a:lnSpc>
          <a:spcPct val="150000"/>
        </a:lnSpc>
        <a:spcBef>
          <a:spcPts val="0"/>
        </a:spcBef>
        <a:buFont typeface="Wingdings" panose="05000000000000000000" pitchFamily="2" charset="2"/>
        <a:buChar char="l"/>
        <a:defRPr sz="1800" kern="1200" baseline="0">
          <a:solidFill>
            <a:schemeClr val="tx1"/>
          </a:solidFill>
          <a:latin typeface="微软雅黑" panose="020B0503020204020204" pitchFamily="34" charset="-122"/>
          <a:ea typeface="Arial Unicode MS" panose="020B0604020202020204" pitchFamily="34" charset="-122"/>
          <a:cs typeface="+mn-cs"/>
        </a:defRPr>
      </a:lvl4pPr>
      <a:lvl5pPr marL="1800000" indent="-360000" algn="l" defTabSz="914400" rtl="0" eaLnBrk="1" latinLnBrk="0" hangingPunct="1">
        <a:lnSpc>
          <a:spcPct val="150000"/>
        </a:lnSpc>
        <a:spcBef>
          <a:spcPts val="0"/>
        </a:spcBef>
        <a:buFont typeface="Wingdings" panose="05000000000000000000" pitchFamily="2" charset="2"/>
        <a:buChar char="Ø"/>
        <a:defRPr sz="1800" kern="1200" baseline="0">
          <a:solidFill>
            <a:schemeClr val="tx1"/>
          </a:solidFill>
          <a:latin typeface="微软雅黑" panose="020B0503020204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gif"/><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bilibili.com/video/BV1Kq4y1171R/?share_source=copy_web&amp;vd_source=62159199243b7773d32dde0554ded6d5" TargetMode="External"/><Relationship Id="rId2" Type="http://schemas.openxmlformats.org/officeDocument/2006/relationships/hyperlink" Target="https://www.bilibili.com/video/BV1Yr4y1m7pm/?share_source=copy_web&amp;vd_source=62159199243b7773d32dde0554ded6d5" TargetMode="External"/><Relationship Id="rId1" Type="http://schemas.openxmlformats.org/officeDocument/2006/relationships/slideLayout" Target="../slideLayouts/slideLayout8.xml"/><Relationship Id="rId4" Type="http://schemas.openxmlformats.org/officeDocument/2006/relationships/hyperlink" Target="https://www.bilibili.com/video/BV1jq4y1h7s7/?share_source=copy_web&amp;vd_source=62159199243b7773d32dde0554ded6d5"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gitee.com/openharmony?_from=11" TargetMode="External"/><Relationship Id="rId2" Type="http://schemas.openxmlformats.org/officeDocument/2006/relationships/hyperlink" Target="https://www.openharmony.cn/" TargetMode="Externa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hyperlink" Target="https://www.huawei.com/cn/about-huawei/trust-center/privacy-protection/compliance"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7E0775BD-99EA-45B0-97AD-BDBF247F8772}"/>
              </a:ext>
            </a:extLst>
          </p:cNvPr>
          <p:cNvSpPr>
            <a:spLocks noGrp="1"/>
          </p:cNvSpPr>
          <p:nvPr>
            <p:ph type="ctrTitle"/>
          </p:nvPr>
        </p:nvSpPr>
        <p:spPr>
          <a:xfrm>
            <a:off x="522515" y="2543363"/>
            <a:ext cx="11154544" cy="1866077"/>
          </a:xfrm>
        </p:spPr>
        <p:txBody>
          <a:bodyPr>
            <a:normAutofit/>
          </a:bodyPr>
          <a:lstStyle/>
          <a:p>
            <a:pPr>
              <a:lnSpc>
                <a:spcPct val="150000"/>
              </a:lnSpc>
            </a:pPr>
            <a:r>
              <a:rPr lang="zh-CN" altLang="en-US" sz="4400" dirty="0">
                <a:solidFill>
                  <a:srgbClr val="194B85"/>
                </a:solidFill>
              </a:rPr>
              <a:t>工程概论 第</a:t>
            </a:r>
            <a:r>
              <a:rPr lang="en-US" altLang="zh-CN" sz="4400" dirty="0">
                <a:solidFill>
                  <a:srgbClr val="194B85"/>
                </a:solidFill>
              </a:rPr>
              <a:t>5</a:t>
            </a:r>
            <a:r>
              <a:rPr lang="zh-CN" altLang="en-US" sz="4400" dirty="0">
                <a:solidFill>
                  <a:srgbClr val="194B85"/>
                </a:solidFill>
              </a:rPr>
              <a:t>章  知识产权</a:t>
            </a:r>
            <a:endParaRPr lang="zh-CN" altLang="en-US" sz="4800" b="0" dirty="0">
              <a:solidFill>
                <a:srgbClr val="194B85"/>
              </a:solidFill>
              <a:latin typeface="华文楷体" panose="02010600040101010101" pitchFamily="2" charset="-122"/>
              <a:ea typeface="华文楷体" panose="02010600040101010101" pitchFamily="2" charset="-122"/>
            </a:endParaRPr>
          </a:p>
        </p:txBody>
      </p:sp>
      <p:sp>
        <p:nvSpPr>
          <p:cNvPr id="5" name="副标题 4">
            <a:extLst>
              <a:ext uri="{FF2B5EF4-FFF2-40B4-BE49-F238E27FC236}">
                <a16:creationId xmlns:a16="http://schemas.microsoft.com/office/drawing/2014/main" id="{56DD4F3E-44BF-4EFF-8836-1EADA6304598}"/>
              </a:ext>
            </a:extLst>
          </p:cNvPr>
          <p:cNvSpPr>
            <a:spLocks noGrp="1"/>
          </p:cNvSpPr>
          <p:nvPr>
            <p:ph type="subTitle" idx="1"/>
          </p:nvPr>
        </p:nvSpPr>
        <p:spPr>
          <a:xfrm>
            <a:off x="4822824" y="4958431"/>
            <a:ext cx="2853056" cy="641350"/>
          </a:xfrm>
        </p:spPr>
        <p:txBody>
          <a:bodyPr>
            <a:normAutofit/>
          </a:bodyPr>
          <a:lstStyle/>
          <a:p>
            <a:pPr>
              <a:lnSpc>
                <a:spcPct val="150000"/>
              </a:lnSpc>
            </a:pPr>
            <a:r>
              <a:rPr lang="zh-CN" altLang="en-US" b="1" dirty="0">
                <a:solidFill>
                  <a:srgbClr val="194B85"/>
                </a:solidFill>
              </a:rPr>
              <a:t>授课教师：孙运雷</a:t>
            </a:r>
            <a:endParaRPr lang="en-US" altLang="zh-CN" b="1" dirty="0">
              <a:solidFill>
                <a:srgbClr val="194B85"/>
              </a:solidFill>
            </a:endParaRPr>
          </a:p>
        </p:txBody>
      </p:sp>
      <p:sp>
        <p:nvSpPr>
          <p:cNvPr id="4" name="Freeform 9">
            <a:extLst>
              <a:ext uri="{FF2B5EF4-FFF2-40B4-BE49-F238E27FC236}">
                <a16:creationId xmlns:a16="http://schemas.microsoft.com/office/drawing/2014/main" id="{46034B53-CA27-4F07-8E8B-D0C79162317B}"/>
              </a:ext>
            </a:extLst>
          </p:cNvPr>
          <p:cNvSpPr>
            <a:spLocks noEditPoints="1"/>
          </p:cNvSpPr>
          <p:nvPr/>
        </p:nvSpPr>
        <p:spPr bwMode="auto">
          <a:xfrm>
            <a:off x="4478009" y="5148898"/>
            <a:ext cx="373115" cy="374683"/>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94B85"/>
          </a:solidFill>
          <a:ln>
            <a:noFill/>
          </a:ln>
        </p:spPr>
        <p:txBody>
          <a:bodyPr vert="horz" wrap="square" lIns="91440" tIns="45720" rIns="91440" bIns="45720" numCol="1" anchor="t" anchorCtr="0" compatLnSpc="1"/>
          <a:lstStyle/>
          <a:p>
            <a:endParaRPr lang="zh-CN" altLang="en-US">
              <a:solidFill>
                <a:schemeClr val="accent1"/>
              </a:solidFill>
            </a:endParaRPr>
          </a:p>
        </p:txBody>
      </p:sp>
    </p:spTree>
    <p:extLst>
      <p:ext uri="{BB962C8B-B14F-4D97-AF65-F5344CB8AC3E}">
        <p14:creationId xmlns:p14="http://schemas.microsoft.com/office/powerpoint/2010/main" val="14080708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侵犯知识产权的危害</a:t>
            </a:r>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065068"/>
            <a:ext cx="10864850" cy="3959860"/>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342900" indent="-342900" algn="l">
              <a:lnSpc>
                <a:spcPct val="15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权利人利益受损</a:t>
            </a:r>
            <a:endParaRPr lang="en-US" altLang="zh-CN" sz="2400" b="1"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作品的价值来自创意、想法、科研、技能、劳动以及创作者的其他非物质的努力和属性</a:t>
            </a:r>
          </a:p>
          <a:p>
            <a:pPr marL="342900" indent="-342900" algn="l">
              <a:lnSpc>
                <a:spcPct val="15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抑制创造和发明</a:t>
            </a:r>
          </a:p>
          <a:p>
            <a:pPr marL="342900" indent="-342900" algn="l">
              <a:lnSpc>
                <a:spcPct val="15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损害消费者权益</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侵权产品的质量和安全性无法得到保障</a:t>
            </a:r>
          </a:p>
          <a:p>
            <a:pPr marL="342900" indent="-342900" algn="l">
              <a:lnSpc>
                <a:spcPct val="15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破坏市场秩序</a:t>
            </a:r>
          </a:p>
          <a:p>
            <a:pPr marL="342900" indent="-342900" algn="l">
              <a:lnSpc>
                <a:spcPct val="15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法律和公序良俗受损</a:t>
            </a:r>
            <a:endParaRPr lang="zh-CN" altLang="en-US" sz="16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36407B73-97BB-4968-A0B4-A1429D93DF6A}"/>
              </a:ext>
            </a:extLst>
          </p:cNvPr>
          <p:cNvSpPr/>
          <p:nvPr/>
        </p:nvSpPr>
        <p:spPr>
          <a:xfrm>
            <a:off x="673100" y="5083306"/>
            <a:ext cx="10864849" cy="400110"/>
          </a:xfrm>
          <a:prstGeom prst="rect">
            <a:avLst/>
          </a:prstGeom>
          <a:solidFill>
            <a:srgbClr val="194B85"/>
          </a:solidFill>
          <a:ln>
            <a:no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2000" b="1" i="0" u="none" strike="noStrike" kern="1200" cap="none" spc="0" normalizeH="0" baseline="0" noProof="0" dirty="0">
                <a:ln>
                  <a:noFill/>
                </a:ln>
                <a:solidFill>
                  <a:schemeClr val="bg1"/>
                </a:solidFill>
                <a:effectLst/>
                <a:uLnTx/>
                <a:uFillTx/>
                <a:latin typeface="华文楷体" panose="02010600040101010101" pitchFamily="2" charset="-122"/>
                <a:ea typeface="华文楷体" panose="02010600040101010101" pitchFamily="2" charset="-122"/>
                <a:cs typeface="+mn-cs"/>
              </a:rPr>
              <a:t>随着数字化技术的发展，行为更普遍，范围更广泛，方式更简单，成本更低廉，危害更严重</a:t>
            </a:r>
          </a:p>
        </p:txBody>
      </p:sp>
    </p:spTree>
    <p:extLst>
      <p:ext uri="{BB962C8B-B14F-4D97-AF65-F5344CB8AC3E}">
        <p14:creationId xmlns:p14="http://schemas.microsoft.com/office/powerpoint/2010/main" val="286130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典型案例：逆向工程，</a:t>
            </a:r>
            <a:r>
              <a:rPr lang="en-US" altLang="zh-CN" dirty="0"/>
              <a:t>Sega</a:t>
            </a:r>
            <a:r>
              <a:rPr lang="zh-CN" altLang="en-US" dirty="0"/>
              <a:t>诉</a:t>
            </a:r>
            <a:r>
              <a:rPr lang="en-US" altLang="zh-CN" dirty="0"/>
              <a:t>Accolade</a:t>
            </a:r>
            <a:endParaRPr lang="zh-CN" altLang="en-US" dirty="0"/>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065067"/>
            <a:ext cx="10864850" cy="5231823"/>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342900" indent="-342900" algn="l">
              <a:lnSpc>
                <a:spcPct val="13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背景</a:t>
            </a:r>
            <a:endParaRPr lang="en-US" altLang="zh-CN" sz="2400" b="1" dirty="0">
              <a:latin typeface="微软雅黑" panose="020B0503020204020204" pitchFamily="34" charset="-122"/>
              <a:ea typeface="微软雅黑" panose="020B0503020204020204" pitchFamily="34" charset="-122"/>
            </a:endParaRPr>
          </a:p>
          <a:p>
            <a:pPr lvl="1" indent="-360000" algn="l">
              <a:lnSpc>
                <a:spcPct val="13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世嘉：日本电子游戏公司，</a:t>
            </a:r>
            <a:r>
              <a:rPr lang="en-US" altLang="zh-CN" sz="2000" dirty="0">
                <a:latin typeface="微软雅黑" panose="020B0503020204020204" pitchFamily="34" charset="-122"/>
                <a:ea typeface="微软雅黑" panose="020B0503020204020204" pitchFamily="34" charset="-122"/>
              </a:rPr>
              <a:t>1990</a:t>
            </a:r>
            <a:r>
              <a:rPr lang="zh-CN" altLang="en-US" sz="2000" dirty="0">
                <a:latin typeface="微软雅黑" panose="020B0503020204020204" pitchFamily="34" charset="-122"/>
                <a:ea typeface="微软雅黑" panose="020B0503020204020204" pitchFamily="34" charset="-122"/>
              </a:rPr>
              <a:t>年代家用游戏机巨头；</a:t>
            </a:r>
            <a:br>
              <a:rPr lang="en-US" altLang="zh-CN"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Accolade</a:t>
            </a:r>
            <a:r>
              <a:rPr lang="zh-CN" altLang="en-US" sz="2000" dirty="0">
                <a:latin typeface="微软雅黑" panose="020B0503020204020204" pitchFamily="34" charset="-122"/>
                <a:ea typeface="微软雅黑" panose="020B0503020204020204" pitchFamily="34" charset="-122"/>
              </a:rPr>
              <a:t>是美国一家游戏制造商。</a:t>
            </a:r>
            <a:endParaRPr lang="en-US" altLang="zh-CN" sz="2000" dirty="0">
              <a:latin typeface="微软雅黑" panose="020B0503020204020204" pitchFamily="34" charset="-122"/>
              <a:ea typeface="微软雅黑" panose="020B0503020204020204" pitchFamily="34" charset="-122"/>
            </a:endParaRPr>
          </a:p>
          <a:p>
            <a:pPr lvl="1" indent="-360000" algn="l">
              <a:lnSpc>
                <a:spcPct val="13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1989</a:t>
            </a:r>
            <a:r>
              <a:rPr lang="zh-CN" altLang="en-US" sz="2000" dirty="0">
                <a:latin typeface="微软雅黑" panose="020B0503020204020204" pitchFamily="34" charset="-122"/>
                <a:ea typeface="微软雅黑" panose="020B0503020204020204" pitchFamily="34" charset="-122"/>
              </a:rPr>
              <a:t>年，世嘉在美国推出了</a:t>
            </a:r>
            <a:r>
              <a:rPr lang="en-US" altLang="zh-CN" sz="2000" dirty="0">
                <a:latin typeface="微软雅黑" panose="020B0503020204020204" pitchFamily="34" charset="-122"/>
                <a:ea typeface="微软雅黑" panose="020B0503020204020204" pitchFamily="34" charset="-122"/>
              </a:rPr>
              <a:t>Sega Genesis16</a:t>
            </a:r>
            <a:r>
              <a:rPr lang="zh-CN" altLang="en-US" sz="2000" dirty="0">
                <a:latin typeface="微软雅黑" panose="020B0503020204020204" pitchFamily="34" charset="-122"/>
                <a:ea typeface="微软雅黑" panose="020B0503020204020204" pitchFamily="34" charset="-122"/>
              </a:rPr>
              <a:t>位家用游戏机</a:t>
            </a:r>
            <a:endParaRPr lang="en-US" altLang="zh-CN" sz="2000" dirty="0">
              <a:latin typeface="微软雅黑" panose="020B0503020204020204" pitchFamily="34" charset="-122"/>
              <a:ea typeface="微软雅黑" panose="020B0503020204020204" pitchFamily="34" charset="-122"/>
            </a:endParaRPr>
          </a:p>
          <a:p>
            <a:pPr lvl="2" algn="l">
              <a:lnSpc>
                <a:spcPct val="130000"/>
              </a:lnSpc>
            </a:pPr>
            <a:r>
              <a:rPr lang="zh-CN" altLang="en-US" sz="1600" dirty="0">
                <a:solidFill>
                  <a:srgbClr val="194B85"/>
                </a:solidFill>
                <a:latin typeface="微软雅黑" panose="020B0503020204020204" pitchFamily="34" charset="-122"/>
                <a:ea typeface="微软雅黑" panose="020B0503020204020204" pitchFamily="34" charset="-122"/>
              </a:rPr>
              <a:t>日版称为</a:t>
            </a:r>
            <a:r>
              <a:rPr lang="en-US" altLang="zh-CN" sz="1600" dirty="0">
                <a:solidFill>
                  <a:srgbClr val="194B85"/>
                </a:solidFill>
                <a:latin typeface="微软雅黑" panose="020B0503020204020204" pitchFamily="34" charset="-122"/>
                <a:ea typeface="微软雅黑" panose="020B0503020204020204" pitchFamily="34" charset="-122"/>
              </a:rPr>
              <a:t>Mega Drive</a:t>
            </a:r>
            <a:r>
              <a:rPr lang="zh-CN" altLang="en-US" sz="1600" dirty="0">
                <a:solidFill>
                  <a:srgbClr val="194B85"/>
                </a:solidFill>
                <a:latin typeface="微软雅黑" panose="020B0503020204020204" pitchFamily="34" charset="-122"/>
                <a:ea typeface="微软雅黑" panose="020B0503020204020204" pitchFamily="34" charset="-122"/>
              </a:rPr>
              <a:t>，简称</a:t>
            </a:r>
            <a:r>
              <a:rPr lang="en-US" altLang="zh-CN" sz="1600" dirty="0">
                <a:solidFill>
                  <a:srgbClr val="194B85"/>
                </a:solidFill>
                <a:latin typeface="微软雅黑" panose="020B0503020204020204" pitchFamily="34" charset="-122"/>
                <a:ea typeface="微软雅黑" panose="020B0503020204020204" pitchFamily="34" charset="-122"/>
              </a:rPr>
              <a:t>MD</a:t>
            </a:r>
            <a:r>
              <a:rPr lang="zh-CN" altLang="en-US" sz="1600" dirty="0">
                <a:solidFill>
                  <a:srgbClr val="194B85"/>
                </a:solidFill>
                <a:latin typeface="微软雅黑" panose="020B0503020204020204" pitchFamily="34" charset="-122"/>
                <a:ea typeface="微软雅黑" panose="020B0503020204020204" pitchFamily="34" charset="-122"/>
              </a:rPr>
              <a:t>，香港俗称世嘉五代</a:t>
            </a:r>
            <a:endParaRPr lang="en-US" altLang="zh-CN" sz="1600" dirty="0">
              <a:solidFill>
                <a:srgbClr val="194B85"/>
              </a:solidFill>
              <a:latin typeface="微软雅黑" panose="020B0503020204020204" pitchFamily="34" charset="-122"/>
              <a:ea typeface="微软雅黑" panose="020B0503020204020204" pitchFamily="34" charset="-122"/>
            </a:endParaRPr>
          </a:p>
          <a:p>
            <a:pPr lvl="2" algn="l">
              <a:lnSpc>
                <a:spcPct val="130000"/>
              </a:lnSpc>
            </a:pPr>
            <a:r>
              <a:rPr lang="zh-CN" altLang="en-US" sz="1600" dirty="0">
                <a:solidFill>
                  <a:srgbClr val="194B85"/>
                </a:solidFill>
                <a:latin typeface="微软雅黑" panose="020B0503020204020204" pitchFamily="34" charset="-122"/>
                <a:ea typeface="微软雅黑" panose="020B0503020204020204" pitchFamily="34" charset="-122"/>
              </a:rPr>
              <a:t>世嘉的许可协议大大增加开发成本，且不许移植到其他平台</a:t>
            </a:r>
            <a:endParaRPr lang="en-US" altLang="zh-CN" sz="1600" dirty="0">
              <a:solidFill>
                <a:srgbClr val="194B85"/>
              </a:solidFill>
              <a:latin typeface="微软雅黑" panose="020B0503020204020204" pitchFamily="34" charset="-122"/>
              <a:ea typeface="微软雅黑" panose="020B0503020204020204" pitchFamily="34" charset="-122"/>
            </a:endParaRPr>
          </a:p>
          <a:p>
            <a:pPr lvl="2" algn="l">
              <a:lnSpc>
                <a:spcPct val="130000"/>
              </a:lnSpc>
            </a:pPr>
            <a:r>
              <a:rPr lang="en-US" altLang="zh-CN" sz="1600" dirty="0">
                <a:solidFill>
                  <a:srgbClr val="194B85"/>
                </a:solidFill>
                <a:latin typeface="微软雅黑" panose="020B0503020204020204" pitchFamily="34" charset="-122"/>
                <a:ea typeface="微软雅黑" panose="020B0503020204020204" pitchFamily="34" charset="-122"/>
              </a:rPr>
              <a:t>Accolade</a:t>
            </a:r>
            <a:r>
              <a:rPr lang="zh-CN" altLang="en-US" sz="1600" dirty="0">
                <a:solidFill>
                  <a:srgbClr val="194B85"/>
                </a:solidFill>
                <a:latin typeface="微软雅黑" panose="020B0503020204020204" pitchFamily="34" charset="-122"/>
                <a:ea typeface="微软雅黑" panose="020B0503020204020204" pitchFamily="34" charset="-122"/>
              </a:rPr>
              <a:t>通过“逆向工程”绕过授权</a:t>
            </a:r>
            <a:endParaRPr lang="en-US" altLang="zh-CN" sz="1600" dirty="0">
              <a:solidFill>
                <a:srgbClr val="194B85"/>
              </a:solidFill>
              <a:latin typeface="微软雅黑" panose="020B0503020204020204" pitchFamily="34" charset="-122"/>
              <a:ea typeface="微软雅黑" panose="020B0503020204020204" pitchFamily="34" charset="-122"/>
            </a:endParaRPr>
          </a:p>
          <a:p>
            <a:pPr marL="342900" indent="-342900" algn="l">
              <a:lnSpc>
                <a:spcPct val="13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过程</a:t>
            </a:r>
            <a:endParaRPr lang="en-US" altLang="zh-CN" sz="2400" b="1" dirty="0">
              <a:latin typeface="微软雅黑" panose="020B0503020204020204" pitchFamily="34" charset="-122"/>
              <a:ea typeface="微软雅黑" panose="020B0503020204020204" pitchFamily="34" charset="-122"/>
            </a:endParaRPr>
          </a:p>
          <a:p>
            <a:pPr lvl="1" indent="-360000" algn="l">
              <a:lnSpc>
                <a:spcPct val="13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1991</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日，世嘉向美国地方法院提起诉讼；</a:t>
            </a:r>
            <a:endParaRPr lang="en-US" altLang="zh-CN" sz="2000" dirty="0">
              <a:latin typeface="微软雅黑" panose="020B0503020204020204" pitchFamily="34" charset="-122"/>
              <a:ea typeface="微软雅黑" panose="020B0503020204020204" pitchFamily="34" charset="-122"/>
            </a:endParaRPr>
          </a:p>
          <a:p>
            <a:pPr lvl="1" indent="-360000" algn="l">
              <a:lnSpc>
                <a:spcPct val="13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1992</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日，判决有利于世嘉，</a:t>
            </a: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日</a:t>
            </a:r>
            <a:r>
              <a:rPr lang="en-US" altLang="zh-CN" sz="2000" dirty="0">
                <a:latin typeface="微软雅黑" panose="020B0503020204020204" pitchFamily="34" charset="-122"/>
                <a:ea typeface="微软雅黑" panose="020B0503020204020204" pitchFamily="34" charset="-122"/>
              </a:rPr>
              <a:t>Accolade</a:t>
            </a:r>
            <a:r>
              <a:rPr lang="zh-CN" altLang="en-US" sz="2000" dirty="0">
                <a:latin typeface="微软雅黑" panose="020B0503020204020204" pitchFamily="34" charset="-122"/>
                <a:ea typeface="微软雅黑" panose="020B0503020204020204" pitchFamily="34" charset="-122"/>
              </a:rPr>
              <a:t>上诉；</a:t>
            </a:r>
            <a:endParaRPr lang="en-US" altLang="zh-CN" sz="2000" dirty="0">
              <a:latin typeface="微软雅黑" panose="020B0503020204020204" pitchFamily="34" charset="-122"/>
              <a:ea typeface="微软雅黑" panose="020B0503020204020204" pitchFamily="34" charset="-122"/>
            </a:endParaRPr>
          </a:p>
          <a:p>
            <a:pPr lvl="1" indent="-360000" algn="l">
              <a:lnSpc>
                <a:spcPct val="13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联邦第九巡回上诉法院判决支持</a:t>
            </a:r>
            <a:r>
              <a:rPr lang="en-US" altLang="zh-CN" sz="2000" dirty="0">
                <a:latin typeface="微软雅黑" panose="020B0503020204020204" pitchFamily="34" charset="-122"/>
                <a:ea typeface="微软雅黑" panose="020B0503020204020204" pitchFamily="34" charset="-122"/>
              </a:rPr>
              <a:t>Accolade</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1" indent="-342900" algn="l">
              <a:lnSpc>
                <a:spcPct val="13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结果：和解</a:t>
            </a:r>
          </a:p>
          <a:p>
            <a:pPr marL="342900" lvl="1" indent="-342900" algn="l">
              <a:lnSpc>
                <a:spcPct val="13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后续：</a:t>
            </a:r>
            <a:r>
              <a:rPr lang="en-US" altLang="zh-CN" b="1" dirty="0">
                <a:latin typeface="微软雅黑" panose="020B0503020204020204" pitchFamily="34" charset="-122"/>
                <a:ea typeface="微软雅黑" panose="020B0503020204020204" pitchFamily="34" charset="-122"/>
              </a:rPr>
              <a:t>EULA</a:t>
            </a:r>
            <a:r>
              <a:rPr lang="zh-CN" altLang="en-US" b="1" dirty="0">
                <a:latin typeface="微软雅黑" panose="020B0503020204020204" pitchFamily="34" charset="-122"/>
                <a:ea typeface="微软雅黑" panose="020B0503020204020204" pitchFamily="34" charset="-122"/>
              </a:rPr>
              <a:t>，最终用户许可协议</a:t>
            </a: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050" name="Picture 2" descr="http://n.sinaimg.cn/games/transform/279/w529h550/20190605/c613-hxyuaph7612041.png">
            <a:extLst>
              <a:ext uri="{FF2B5EF4-FFF2-40B4-BE49-F238E27FC236}">
                <a16:creationId xmlns:a16="http://schemas.microsoft.com/office/drawing/2014/main" id="{76097243-9591-4E0D-BD6D-62BC533F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5932" y="1139305"/>
            <a:ext cx="3196800" cy="33237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g1.baidu.com/it/u=3791757536,3559623281&amp;fm=253&amp;fmt=auto&amp;app=138&amp;f=JPEG?w=658&amp;h=370">
            <a:extLst>
              <a:ext uri="{FF2B5EF4-FFF2-40B4-BE49-F238E27FC236}">
                <a16:creationId xmlns:a16="http://schemas.microsoft.com/office/drawing/2014/main" id="{9A1CC18E-ABFE-4E19-82C3-7F7862B39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592" y="4450978"/>
            <a:ext cx="3197140" cy="179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71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典型案例：</a:t>
            </a:r>
            <a:r>
              <a:rPr lang="en-US" altLang="zh-CN" dirty="0"/>
              <a:t>GUI</a:t>
            </a:r>
            <a:r>
              <a:rPr lang="zh-CN" altLang="en-US" dirty="0"/>
              <a:t>设计版权，苹果诉微软</a:t>
            </a:r>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065067"/>
            <a:ext cx="10864850" cy="5231823"/>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92500" lnSpcReduction="10000"/>
          </a:bodyPr>
          <a:lstStyle/>
          <a:p>
            <a:pPr marL="342900" indent="-342900" algn="l">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背景</a:t>
            </a:r>
            <a:endParaRPr lang="en-US" altLang="zh-CN" sz="2400" b="1" dirty="0">
              <a:latin typeface="微软雅黑" panose="020B0503020204020204" pitchFamily="34" charset="-122"/>
              <a:ea typeface="微软雅黑" panose="020B0503020204020204" pitchFamily="34" charset="-122"/>
            </a:endParaRPr>
          </a:p>
          <a:p>
            <a:pPr lvl="1" indent="-360000" algn="l">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1985</a:t>
            </a:r>
            <a:r>
              <a:rPr lang="zh-CN" altLang="en-US" sz="2000" dirty="0">
                <a:latin typeface="微软雅黑" panose="020B0503020204020204" pitchFamily="34" charset="-122"/>
                <a:ea typeface="微软雅黑" panose="020B0503020204020204" pitchFamily="34" charset="-122"/>
              </a:rPr>
              <a:t>年微软的</a:t>
            </a:r>
            <a:r>
              <a:rPr lang="en-US" altLang="zh-CN" sz="2000" dirty="0">
                <a:latin typeface="微软雅黑" panose="020B0503020204020204" pitchFamily="34" charset="-122"/>
                <a:ea typeface="微软雅黑" panose="020B0503020204020204" pitchFamily="34" charset="-122"/>
              </a:rPr>
              <a:t>Windows1.0</a:t>
            </a:r>
            <a:r>
              <a:rPr lang="zh-CN" altLang="en-US" sz="2000" dirty="0">
                <a:latin typeface="微软雅黑" panose="020B0503020204020204" pitchFamily="34" charset="-122"/>
                <a:ea typeface="微软雅黑" panose="020B0503020204020204" pitchFamily="34" charset="-122"/>
              </a:rPr>
              <a:t>疑似“抄袭”</a:t>
            </a:r>
            <a:r>
              <a:rPr lang="en-US" altLang="zh-CN" sz="2000" dirty="0">
                <a:latin typeface="微软雅黑" panose="020B0503020204020204" pitchFamily="34" charset="-122"/>
                <a:ea typeface="微软雅黑" panose="020B0503020204020204" pitchFamily="34" charset="-122"/>
              </a:rPr>
              <a:t>1984</a:t>
            </a:r>
            <a:r>
              <a:rPr lang="zh-CN" altLang="en-US" sz="2000" dirty="0">
                <a:latin typeface="微软雅黑" panose="020B0503020204020204" pitchFamily="34" charset="-122"/>
                <a:ea typeface="微软雅黑" panose="020B0503020204020204" pitchFamily="34" charset="-122"/>
              </a:rPr>
              <a:t>年苹果的</a:t>
            </a:r>
            <a:r>
              <a:rPr lang="en-US" altLang="zh-CN" sz="2000" dirty="0">
                <a:latin typeface="微软雅黑" panose="020B0503020204020204" pitchFamily="34" charset="-122"/>
                <a:ea typeface="微软雅黑" panose="020B0503020204020204" pitchFamily="34" charset="-122"/>
              </a:rPr>
              <a:t>Macintosh GUI</a:t>
            </a:r>
          </a:p>
          <a:p>
            <a:pPr lvl="2" algn="l"/>
            <a:r>
              <a:rPr lang="zh-CN" altLang="en-US" sz="1600" dirty="0">
                <a:solidFill>
                  <a:srgbClr val="194B85"/>
                </a:solidFill>
                <a:latin typeface="微软雅黑" panose="020B0503020204020204" pitchFamily="34" charset="-122"/>
                <a:ea typeface="微软雅黑" panose="020B0503020204020204" pitchFamily="34" charset="-122"/>
              </a:rPr>
              <a:t>“我想这更像是我们都有一个名叫施乐的富有邻居，我闯入他的房子想偷电视机时，却发现你已经偷了它。”</a:t>
            </a:r>
            <a:endParaRPr lang="en-US" altLang="zh-CN" sz="1600" dirty="0">
              <a:solidFill>
                <a:srgbClr val="194B85"/>
              </a:solidFill>
              <a:latin typeface="微软雅黑" panose="020B0503020204020204" pitchFamily="34" charset="-122"/>
              <a:ea typeface="微软雅黑" panose="020B0503020204020204" pitchFamily="34" charset="-122"/>
            </a:endParaRPr>
          </a:p>
          <a:p>
            <a:pPr lvl="1" indent="-360000" algn="l">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Windows 2.0</a:t>
            </a:r>
            <a:r>
              <a:rPr lang="zh-CN" altLang="en-US" sz="2000" dirty="0">
                <a:latin typeface="微软雅黑" panose="020B0503020204020204" pitchFamily="34" charset="-122"/>
                <a:ea typeface="微软雅黑" panose="020B0503020204020204" pitchFamily="34" charset="-122"/>
              </a:rPr>
              <a:t>里继续添加了重叠窗口和在</a:t>
            </a:r>
            <a:r>
              <a:rPr lang="en-US" altLang="zh-CN" sz="2000" dirty="0">
                <a:latin typeface="微软雅黑" panose="020B0503020204020204" pitchFamily="34" charset="-122"/>
                <a:ea typeface="微软雅黑" panose="020B0503020204020204" pitchFamily="34" charset="-122"/>
              </a:rPr>
              <a:t>Macintosh GUI</a:t>
            </a:r>
            <a:r>
              <a:rPr lang="zh-CN" altLang="en-US" sz="2000" dirty="0">
                <a:latin typeface="微软雅黑" panose="020B0503020204020204" pitchFamily="34" charset="-122"/>
                <a:ea typeface="微软雅黑" panose="020B0503020204020204" pitchFamily="34" charset="-122"/>
              </a:rPr>
              <a:t>中找到的其他功能</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过程</a:t>
            </a:r>
            <a:endParaRPr lang="en-US" altLang="zh-CN" sz="2400" b="1" dirty="0">
              <a:latin typeface="微软雅黑" panose="020B0503020204020204" pitchFamily="34" charset="-122"/>
              <a:ea typeface="微软雅黑" panose="020B0503020204020204" pitchFamily="34" charset="-122"/>
            </a:endParaRPr>
          </a:p>
          <a:p>
            <a:pPr lvl="1" indent="-360000" algn="l">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1988</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17</a:t>
            </a:r>
            <a:r>
              <a:rPr lang="zh-CN" altLang="en-US" sz="2000" dirty="0">
                <a:latin typeface="微软雅黑" panose="020B0503020204020204" pitchFamily="34" charset="-122"/>
                <a:ea typeface="微软雅黑" panose="020B0503020204020204" pitchFamily="34" charset="-122"/>
              </a:rPr>
              <a:t>日，苹果起诉微软侵犯其</a:t>
            </a:r>
            <a:r>
              <a:rPr lang="en-US" altLang="zh-CN" sz="2000" dirty="0">
                <a:latin typeface="微软雅黑" panose="020B0503020204020204" pitchFamily="34" charset="-122"/>
                <a:ea typeface="微软雅黑" panose="020B0503020204020204" pitchFamily="34" charset="-122"/>
              </a:rPr>
              <a:t>GUI</a:t>
            </a:r>
            <a:r>
              <a:rPr lang="zh-CN" altLang="en-US" sz="2000" dirty="0">
                <a:latin typeface="微软雅黑" panose="020B0503020204020204" pitchFamily="34" charset="-122"/>
                <a:ea typeface="微软雅黑" panose="020B0503020204020204" pitchFamily="34" charset="-122"/>
              </a:rPr>
              <a:t>所有权；</a:t>
            </a:r>
            <a:endParaRPr lang="en-US" altLang="zh-CN" sz="2000" dirty="0">
              <a:latin typeface="微软雅黑" panose="020B0503020204020204" pitchFamily="34" charset="-122"/>
              <a:ea typeface="微软雅黑" panose="020B0503020204020204" pitchFamily="34" charset="-122"/>
            </a:endParaRPr>
          </a:p>
          <a:p>
            <a:pPr lvl="1" indent="-360000" algn="l">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GUI</a:t>
            </a:r>
            <a:r>
              <a:rPr lang="zh-CN" altLang="en-US" sz="2000" dirty="0">
                <a:latin typeface="微软雅黑" panose="020B0503020204020204" pitchFamily="34" charset="-122"/>
                <a:ea typeface="微软雅黑" panose="020B0503020204020204" pitchFamily="34" charset="-122"/>
              </a:rPr>
              <a:t>真正的发明者是施乐公司（</a:t>
            </a:r>
            <a:r>
              <a:rPr lang="en-US" altLang="zh-CN" sz="2000" dirty="0">
                <a:latin typeface="微软雅黑" panose="020B0503020204020204" pitchFamily="34" charset="-122"/>
                <a:ea typeface="微软雅黑" panose="020B0503020204020204" pitchFamily="34" charset="-122"/>
              </a:rPr>
              <a:t>Xerox</a:t>
            </a:r>
            <a:r>
              <a:rPr lang="zh-CN" altLang="en-US" sz="2000" dirty="0">
                <a:latin typeface="微软雅黑" panose="020B0503020204020204" pitchFamily="34" charset="-122"/>
                <a:ea typeface="微软雅黑" panose="020B0503020204020204" pitchFamily="34" charset="-122"/>
              </a:rPr>
              <a:t>），只是选择用于科研，且超过了诉讼期。</a:t>
            </a:r>
            <a:endParaRPr lang="en-US" altLang="zh-CN" sz="2000" dirty="0">
              <a:latin typeface="微软雅黑" panose="020B0503020204020204" pitchFamily="34" charset="-122"/>
              <a:ea typeface="微软雅黑" panose="020B0503020204020204" pitchFamily="34" charset="-122"/>
            </a:endParaRPr>
          </a:p>
          <a:p>
            <a:pPr marL="342900" lvl="1" indent="-342900" algn="l">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结果</a:t>
            </a:r>
            <a:endParaRPr lang="en-US" altLang="zh-CN" b="1" dirty="0">
              <a:latin typeface="微软雅黑" panose="020B0503020204020204" pitchFamily="34" charset="-122"/>
              <a:ea typeface="微软雅黑" panose="020B0503020204020204" pitchFamily="34" charset="-122"/>
            </a:endParaRPr>
          </a:p>
          <a:p>
            <a:pPr lvl="1" indent="-360000" algn="l">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1998</a:t>
            </a:r>
            <a:r>
              <a:rPr lang="zh-CN" altLang="en-US" sz="2000" dirty="0">
                <a:latin typeface="微软雅黑" panose="020B0503020204020204" pitchFamily="34" charset="-122"/>
                <a:ea typeface="微软雅黑" panose="020B0503020204020204" pitchFamily="34" charset="-122"/>
              </a:rPr>
              <a:t>年，苹果同意将</a:t>
            </a:r>
            <a:r>
              <a:rPr lang="en-US" altLang="zh-CN" sz="2000" dirty="0">
                <a:latin typeface="微软雅黑" panose="020B0503020204020204" pitchFamily="34" charset="-122"/>
                <a:ea typeface="微软雅黑" panose="020B0503020204020204" pitchFamily="34" charset="-122"/>
              </a:rPr>
              <a:t>Internet Explorer</a:t>
            </a:r>
            <a:r>
              <a:rPr lang="zh-CN" altLang="en-US" sz="2000" dirty="0">
                <a:latin typeface="微软雅黑" panose="020B0503020204020204" pitchFamily="34" charset="-122"/>
                <a:ea typeface="微软雅黑" panose="020B0503020204020204" pitchFamily="34" charset="-122"/>
              </a:rPr>
              <a:t>设为默认浏览器，直接导致了</a:t>
            </a:r>
            <a:r>
              <a:rPr lang="en-US" altLang="zh-CN" sz="2000" dirty="0">
                <a:latin typeface="微软雅黑" panose="020B0503020204020204" pitchFamily="34" charset="-122"/>
                <a:ea typeface="微软雅黑" panose="020B0503020204020204" pitchFamily="34" charset="-122"/>
              </a:rPr>
              <a:t>Netscape</a:t>
            </a:r>
            <a:r>
              <a:rPr lang="zh-CN" altLang="en-US" sz="2000" dirty="0">
                <a:latin typeface="微软雅黑" panose="020B0503020204020204" pitchFamily="34" charset="-122"/>
                <a:ea typeface="微软雅黑" panose="020B0503020204020204" pitchFamily="34" charset="-122"/>
              </a:rPr>
              <a:t>的灭亡；</a:t>
            </a:r>
            <a:endParaRPr lang="en-US" altLang="zh-CN" sz="2000" dirty="0">
              <a:latin typeface="微软雅黑" panose="020B0503020204020204" pitchFamily="34" charset="-122"/>
              <a:ea typeface="微软雅黑" panose="020B0503020204020204" pitchFamily="34" charset="-122"/>
            </a:endParaRPr>
          </a:p>
          <a:p>
            <a:pPr lvl="1" indent="-360000" algn="l">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微软同意在未来五年内继续为</a:t>
            </a:r>
            <a:r>
              <a:rPr lang="en-US" altLang="zh-CN" sz="2000" dirty="0">
                <a:latin typeface="微软雅黑" panose="020B0503020204020204" pitchFamily="34" charset="-122"/>
                <a:ea typeface="微软雅黑" panose="020B0503020204020204" pitchFamily="34" charset="-122"/>
              </a:rPr>
              <a:t>MAC</a:t>
            </a:r>
            <a:r>
              <a:rPr lang="zh-CN" altLang="en-US" sz="2000" dirty="0">
                <a:latin typeface="微软雅黑" panose="020B0503020204020204" pitchFamily="34" charset="-122"/>
                <a:ea typeface="微软雅黑" panose="020B0503020204020204" pitchFamily="34" charset="-122"/>
              </a:rPr>
              <a:t>开发</a:t>
            </a:r>
            <a:r>
              <a:rPr lang="en-US" altLang="zh-CN" sz="2000" dirty="0">
                <a:latin typeface="微软雅黑" panose="020B0503020204020204" pitchFamily="34" charset="-122"/>
                <a:ea typeface="微软雅黑" panose="020B0503020204020204" pitchFamily="34" charset="-122"/>
              </a:rPr>
              <a:t>Microsoft Office</a:t>
            </a:r>
            <a:r>
              <a:rPr lang="zh-CN" altLang="en-US" sz="2000" dirty="0">
                <a:latin typeface="微软雅黑" panose="020B0503020204020204" pitchFamily="34" charset="-122"/>
                <a:ea typeface="微软雅黑" panose="020B0503020204020204" pitchFamily="34" charset="-122"/>
              </a:rPr>
              <a:t>和其他软件；</a:t>
            </a:r>
            <a:endParaRPr lang="en-US" altLang="zh-CN" sz="2000" dirty="0">
              <a:latin typeface="微软雅黑" panose="020B0503020204020204" pitchFamily="34" charset="-122"/>
              <a:ea typeface="微软雅黑" panose="020B0503020204020204" pitchFamily="34" charset="-122"/>
            </a:endParaRPr>
          </a:p>
          <a:p>
            <a:pPr lvl="1" indent="-360000" algn="l">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微软还购买了价值</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亿美元的苹果股票，双方签订了专利交叉许可协议。</a:t>
            </a:r>
            <a:endParaRPr lang="en-US" altLang="zh-CN" b="1" dirty="0">
              <a:latin typeface="微软雅黑" panose="020B0503020204020204" pitchFamily="34" charset="-122"/>
              <a:ea typeface="微软雅黑" panose="020B0503020204020204" pitchFamily="34" charset="-122"/>
            </a:endParaRPr>
          </a:p>
          <a:p>
            <a:pPr marL="342900" lvl="1" indent="-342900" algn="l">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乔布斯</a:t>
            </a:r>
            <a:r>
              <a:rPr lang="en-US" altLang="zh-CN" b="1" dirty="0">
                <a:latin typeface="微软雅黑" panose="020B0503020204020204" pitchFamily="34" charset="-122"/>
                <a:ea typeface="微软雅黑" panose="020B0503020204020204" pitchFamily="34" charset="-122"/>
              </a:rPr>
              <a:t>1995</a:t>
            </a:r>
            <a:r>
              <a:rPr lang="zh-CN" altLang="en-US" b="1" dirty="0">
                <a:latin typeface="微软雅黑" panose="020B0503020204020204" pitchFamily="34" charset="-122"/>
                <a:ea typeface="微软雅黑" panose="020B0503020204020204" pitchFamily="34" charset="-122"/>
              </a:rPr>
              <a:t>年： “微软唯一的问题是他们没有品味，一点品味都没有”</a:t>
            </a: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0180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典型案例：</a:t>
            </a:r>
            <a:r>
              <a:rPr lang="en-US" altLang="zh-CN" dirty="0"/>
              <a:t>GUI</a:t>
            </a:r>
            <a:r>
              <a:rPr lang="zh-CN" altLang="en-US" dirty="0"/>
              <a:t>设计版权，苹果诉微软</a:t>
            </a: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srgbClr val="194B85"/>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13</a:t>
            </a:fld>
            <a:endParaRPr kumimoji="0" lang="zh-CN" altLang="en-US" sz="16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pic>
        <p:nvPicPr>
          <p:cNvPr id="3076" name="Picture 4" descr="https://img1.baidu.com/it/u=3448717787,1958931307&amp;fm=253&amp;fmt=auto&amp;app=120&amp;f=JPEG?w=480&amp;h=360">
            <a:extLst>
              <a:ext uri="{FF2B5EF4-FFF2-40B4-BE49-F238E27FC236}">
                <a16:creationId xmlns:a16="http://schemas.microsoft.com/office/drawing/2014/main" id="{652AD0A3-54FD-4BE4-BE5B-944AB9E4D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462" y="1234100"/>
            <a:ext cx="288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02-xerox-8010-star">
            <a:extLst>
              <a:ext uri="{FF2B5EF4-FFF2-40B4-BE49-F238E27FC236}">
                <a16:creationId xmlns:a16="http://schemas.microsoft.com/office/drawing/2014/main" id="{BA3D1B4D-FD9B-4544-B0C3-852E18CE2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755" y="1234100"/>
            <a:ext cx="5638523" cy="44558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07-mac-os-1">
            <a:extLst>
              <a:ext uri="{FF2B5EF4-FFF2-40B4-BE49-F238E27FC236}">
                <a16:creationId xmlns:a16="http://schemas.microsoft.com/office/drawing/2014/main" id="{B4EEA616-BCDE-44FD-8020-3A7DF825A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2581" y="1234100"/>
            <a:ext cx="3060000" cy="204398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10-windows-1">
            <a:extLst>
              <a:ext uri="{FF2B5EF4-FFF2-40B4-BE49-F238E27FC236}">
                <a16:creationId xmlns:a16="http://schemas.microsoft.com/office/drawing/2014/main" id="{D313769B-262F-4027-ADE1-F7EBF268D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2581" y="3357840"/>
            <a:ext cx="3060000" cy="233206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86369139-C760-49EB-9E2B-FE8E941F98D4}"/>
              </a:ext>
            </a:extLst>
          </p:cNvPr>
          <p:cNvSpPr txBox="1"/>
          <p:nvPr/>
        </p:nvSpPr>
        <p:spPr>
          <a:xfrm>
            <a:off x="525462" y="5861436"/>
            <a:ext cx="25200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rPr>
              <a:t>Windows2000;</a:t>
            </a:r>
          </a:p>
          <a:p>
            <a:pPr marL="0" marR="0" lvl="0" indent="0" algn="ctr" defTabSz="914400" rtl="0" eaLnBrk="1" fontAlgn="auto" latinLnBrk="0" hangingPunct="1">
              <a:lnSpc>
                <a:spcPct val="100000"/>
              </a:lnSpc>
              <a:spcAft>
                <a:spcPts val="0"/>
              </a:spcAft>
              <a:buClrTx/>
              <a:buSzTx/>
              <a:buFontTx/>
              <a:buNone/>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rPr>
              <a:t>MAC OS X 10.1,2001</a:t>
            </a:r>
            <a:endPar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endParaRPr>
          </a:p>
        </p:txBody>
      </p:sp>
      <p:pic>
        <p:nvPicPr>
          <p:cNvPr id="3084" name="Picture 12" descr="回顾苹果操作系统Mac OS的发展历史,互联网的一些事">
            <a:extLst>
              <a:ext uri="{FF2B5EF4-FFF2-40B4-BE49-F238E27FC236}">
                <a16:creationId xmlns:a16="http://schemas.microsoft.com/office/drawing/2014/main" id="{45EC4C01-1F19-457F-A048-A31AD52CAD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462" y="3554968"/>
            <a:ext cx="2880000" cy="21456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5C605C1-4201-4B72-946F-E77E0E0906FB}"/>
              </a:ext>
            </a:extLst>
          </p:cNvPr>
          <p:cNvSpPr txBox="1"/>
          <p:nvPr/>
        </p:nvSpPr>
        <p:spPr>
          <a:xfrm>
            <a:off x="3388755" y="5917319"/>
            <a:ext cx="87538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rPr>
              <a:t>Xerox 8010 Star (1981);Mac OS System 1.0 (1984);Windows 1.0x (1985)</a:t>
            </a:r>
            <a:endParaRPr kumimoji="0" lang="zh-CN" altLang="en-US" sz="16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996982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典型案例：搜索引擎、网络存储服务、数字图书馆</a:t>
            </a:r>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065067"/>
            <a:ext cx="10864850" cy="5231823"/>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lnSpcReduction="10000"/>
          </a:bodyPr>
          <a:lstStyle/>
          <a:p>
            <a:pPr marL="342900" indent="-342900" algn="l">
              <a:lnSpc>
                <a:spcPct val="12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搜索引擎：显示摘录片段而对视频和书籍进行复制是否合法？</a:t>
            </a:r>
            <a:endParaRPr lang="en-US" altLang="zh-CN" sz="2400" b="1" dirty="0">
              <a:latin typeface="微软雅黑" panose="020B0503020204020204" pitchFamily="34" charset="-122"/>
              <a:ea typeface="微软雅黑" panose="020B0503020204020204" pitchFamily="34" charset="-122"/>
            </a:endParaRPr>
          </a:p>
          <a:p>
            <a:pPr lvl="1" indent="-360000" algn="l">
              <a:lnSpc>
                <a:spcPct val="12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摘录的网站通常都是公开的，任何人可以读取；</a:t>
            </a:r>
          </a:p>
          <a:p>
            <a:pPr lvl="1" indent="-360000" algn="l">
              <a:lnSpc>
                <a:spcPct val="12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摘录通常很短，并且可以帮助用户找到源网站，这对该网站是有利的；</a:t>
            </a:r>
          </a:p>
          <a:p>
            <a:pPr lvl="1" indent="-360000" algn="l">
              <a:lnSpc>
                <a:spcPct val="12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搜索引擎运营商赚取了大量广告收入，同时损害了权利人的利益。</a:t>
            </a:r>
            <a:endParaRPr lang="en-US" altLang="zh-CN" sz="2000" dirty="0">
              <a:latin typeface="微软雅黑" panose="020B0503020204020204" pitchFamily="34" charset="-122"/>
              <a:ea typeface="微软雅黑" panose="020B0503020204020204" pitchFamily="34" charset="-122"/>
            </a:endParaRPr>
          </a:p>
          <a:p>
            <a:pPr lvl="2" algn="l">
              <a:lnSpc>
                <a:spcPct val="120000"/>
              </a:lnSpc>
            </a:pPr>
            <a:r>
              <a:rPr lang="zh-CN" altLang="en-US" sz="1600" dirty="0">
                <a:solidFill>
                  <a:srgbClr val="194B85"/>
                </a:solidFill>
                <a:latin typeface="微软雅黑" panose="020B0503020204020204" pitchFamily="34" charset="-122"/>
                <a:ea typeface="微软雅黑" panose="020B0503020204020204" pitchFamily="34" charset="-122"/>
              </a:rPr>
              <a:t>新闻机构：如果人们已经从摘要中获取了足够多的信息，那么他们可能就不会选择点击源网址去接着阅读。</a:t>
            </a:r>
            <a:endParaRPr lang="en-US" altLang="zh-CN" sz="1600" dirty="0">
              <a:solidFill>
                <a:srgbClr val="194B85"/>
              </a:solidFill>
              <a:latin typeface="微软雅黑" panose="020B0503020204020204" pitchFamily="34" charset="-122"/>
              <a:ea typeface="微软雅黑" panose="020B0503020204020204" pitchFamily="34" charset="-122"/>
            </a:endParaRPr>
          </a:p>
          <a:p>
            <a:pPr marL="342900" indent="-342900" algn="l">
              <a:lnSpc>
                <a:spcPct val="12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网络存储服务</a:t>
            </a:r>
            <a:endParaRPr lang="en-US" altLang="zh-CN" sz="2400" b="1" dirty="0">
              <a:latin typeface="微软雅黑" panose="020B0503020204020204" pitchFamily="34" charset="-122"/>
              <a:ea typeface="微软雅黑" panose="020B0503020204020204" pitchFamily="34" charset="-122"/>
            </a:endParaRPr>
          </a:p>
          <a:p>
            <a:pPr lvl="1" indent="-360000" algn="l">
              <a:lnSpc>
                <a:spcPct val="12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用户上传的内容是否侵权</a:t>
            </a:r>
            <a:endParaRPr lang="en-US" altLang="zh-CN" sz="2000" dirty="0">
              <a:latin typeface="微软雅黑" panose="020B0503020204020204" pitchFamily="34" charset="-122"/>
              <a:ea typeface="微软雅黑" panose="020B0503020204020204" pitchFamily="34" charset="-122"/>
            </a:endParaRPr>
          </a:p>
          <a:p>
            <a:pPr lvl="1" indent="-360000" algn="l">
              <a:lnSpc>
                <a:spcPct val="12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运营商是否应该承担连带责任</a:t>
            </a:r>
            <a:endParaRPr lang="en-US" altLang="zh-CN" sz="2000" dirty="0">
              <a:latin typeface="微软雅黑" panose="020B0503020204020204" pitchFamily="34" charset="-122"/>
              <a:ea typeface="微软雅黑" panose="020B0503020204020204" pitchFamily="34" charset="-122"/>
            </a:endParaRPr>
          </a:p>
          <a:p>
            <a:pPr marL="342900" lvl="1" indent="-342900" algn="l">
              <a:lnSpc>
                <a:spcPct val="120000"/>
              </a:lnSpc>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数字图书馆</a:t>
            </a:r>
            <a:endParaRPr lang="en-US" altLang="zh-CN" b="1" dirty="0">
              <a:latin typeface="微软雅黑" panose="020B0503020204020204" pitchFamily="34" charset="-122"/>
              <a:ea typeface="微软雅黑" panose="020B0503020204020204" pitchFamily="34" charset="-122"/>
            </a:endParaRPr>
          </a:p>
          <a:p>
            <a:pPr lvl="1" indent="-360000" algn="l">
              <a:lnSpc>
                <a:spcPct val="12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2004</a:t>
            </a:r>
            <a:r>
              <a:rPr lang="zh-CN" altLang="en-US" sz="2000" dirty="0">
                <a:latin typeface="微软雅黑" panose="020B0503020204020204" pitchFamily="34" charset="-122"/>
                <a:ea typeface="微软雅黑" panose="020B0503020204020204" pitchFamily="34" charset="-122"/>
              </a:rPr>
              <a:t>年，谷歌与图书馆和出版商合作，大量扫描图书，欲打造世界上最大的数字图书馆，使用户可以利用“谷歌图书搜索”功能在线浏览图书或获取图书相关信息</a:t>
            </a:r>
            <a:endParaRPr lang="en-US" altLang="zh-CN" sz="2000" dirty="0">
              <a:latin typeface="微软雅黑" panose="020B0503020204020204" pitchFamily="34" charset="-122"/>
              <a:ea typeface="微软雅黑" panose="020B0503020204020204" pitchFamily="34" charset="-122"/>
            </a:endParaRPr>
          </a:p>
          <a:p>
            <a:pPr lvl="1" indent="-360000" algn="l">
              <a:lnSpc>
                <a:spcPct val="12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2005</a:t>
            </a:r>
            <a:r>
              <a:rPr lang="zh-CN" altLang="en-US" sz="2000" dirty="0">
                <a:latin typeface="微软雅黑" panose="020B0503020204020204" pitchFamily="34" charset="-122"/>
                <a:ea typeface="微软雅黑" panose="020B0503020204020204" pitchFamily="34" charset="-122"/>
              </a:rPr>
              <a:t>年，美国作家协会与</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名图书的著作权人将谷歌诉至法院</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en-US" altLang="zh-CN" sz="2000" dirty="0">
                <a:latin typeface="微软雅黑" panose="020B0503020204020204" pitchFamily="34" charset="-122"/>
              </a:rPr>
              <a:t>2013</a:t>
            </a:r>
            <a:r>
              <a:rPr lang="zh-CN" altLang="en-US" sz="2000" dirty="0">
                <a:latin typeface="微软雅黑" panose="020B0503020204020204" pitchFamily="34" charset="-122"/>
              </a:rPr>
              <a:t>年</a:t>
            </a:r>
            <a:r>
              <a:rPr lang="en-US" altLang="zh-CN" sz="2000" dirty="0">
                <a:latin typeface="微软雅黑" panose="020B0503020204020204" pitchFamily="34" charset="-122"/>
              </a:rPr>
              <a:t>11</a:t>
            </a:r>
            <a:r>
              <a:rPr lang="zh-CN" altLang="en-US" sz="2000" dirty="0">
                <a:latin typeface="微软雅黑" panose="020B0503020204020204" pitchFamily="34" charset="-122"/>
              </a:rPr>
              <a:t>月，地区法院作出判决，谷歌图书构成合理使用</a:t>
            </a:r>
            <a:endParaRPr lang="en-US" altLang="zh-CN" sz="2000" dirty="0">
              <a:latin typeface="微软雅黑" panose="020B0503020204020204" pitchFamily="34" charset="-122"/>
            </a:endParaRPr>
          </a:p>
          <a:p>
            <a:pPr lvl="1">
              <a:lnSpc>
                <a:spcPct val="120000"/>
              </a:lnSpc>
            </a:pPr>
            <a:r>
              <a:rPr lang="en-US" altLang="zh-CN" sz="2000" dirty="0">
                <a:latin typeface="微软雅黑" panose="020B0503020204020204" pitchFamily="34" charset="-122"/>
              </a:rPr>
              <a:t>2015</a:t>
            </a:r>
            <a:r>
              <a:rPr lang="zh-CN" altLang="en-US" sz="2000" dirty="0">
                <a:latin typeface="微软雅黑" panose="020B0503020204020204" pitchFamily="34" charset="-122"/>
              </a:rPr>
              <a:t>年</a:t>
            </a:r>
            <a:r>
              <a:rPr lang="en-US" altLang="zh-CN" sz="2000" dirty="0">
                <a:latin typeface="微软雅黑" panose="020B0503020204020204" pitchFamily="34" charset="-122"/>
              </a:rPr>
              <a:t>10</a:t>
            </a:r>
            <a:r>
              <a:rPr lang="zh-CN" altLang="en-US" sz="2000" dirty="0">
                <a:latin typeface="微软雅黑" panose="020B0503020204020204" pitchFamily="34" charset="-122"/>
              </a:rPr>
              <a:t>月</a:t>
            </a:r>
            <a:r>
              <a:rPr lang="en-US" altLang="zh-CN" sz="2000" dirty="0">
                <a:latin typeface="微软雅黑" panose="020B0503020204020204" pitchFamily="34" charset="-122"/>
              </a:rPr>
              <a:t>16</a:t>
            </a:r>
            <a:r>
              <a:rPr lang="zh-CN" altLang="en-US" sz="2000" dirty="0">
                <a:latin typeface="微软雅黑" panose="020B0503020204020204" pitchFamily="34" charset="-122"/>
              </a:rPr>
              <a:t>日，美国第二巡回上诉法庭维持了谷歌图书不侵犯版权的判决。</a:t>
            </a:r>
            <a:endParaRPr lang="en-US" altLang="zh-CN" sz="2000" dirty="0">
              <a:latin typeface="微软雅黑" panose="020B0503020204020204" pitchFamily="34" charset="-122"/>
            </a:endParaRP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9772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知识产权法律法规</a:t>
            </a:r>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065067"/>
            <a:ext cx="10864850" cy="5231823"/>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0" indent="0" algn="l">
              <a:lnSpc>
                <a:spcPct val="120000"/>
              </a:lnSpc>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、国际条约中知识产权法律主要包括：</a:t>
            </a:r>
          </a:p>
          <a:p>
            <a:pPr marL="325800" lvl="1" indent="0" algn="l">
              <a:lnSpc>
                <a:spcPct val="120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与贸易有关的知识产权协议</a:t>
            </a:r>
            <a:r>
              <a:rPr lang="en-US" altLang="zh-CN" sz="2000" dirty="0">
                <a:latin typeface="微软雅黑" panose="020B0503020204020204" pitchFamily="34" charset="-122"/>
                <a:ea typeface="微软雅黑" panose="020B0503020204020204" pitchFamily="34" charset="-122"/>
              </a:rPr>
              <a:t>》</a:t>
            </a:r>
          </a:p>
          <a:p>
            <a:pPr lvl="2" indent="-360000" algn="l">
              <a:lnSpc>
                <a:spcPct val="120000"/>
              </a:lnSpc>
              <a:buFont typeface="Wingdings" panose="05000000000000000000" pitchFamily="2" charset="2"/>
              <a:buChar char="p"/>
            </a:pPr>
            <a:r>
              <a:rPr lang="en-US" altLang="zh-CN" sz="1600" i="1" dirty="0">
                <a:solidFill>
                  <a:srgbClr val="194B85"/>
                </a:solidFill>
                <a:latin typeface="微软雅黑" panose="020B0503020204020204" pitchFamily="34" charset="-122"/>
                <a:ea typeface="微软雅黑" panose="020B0503020204020204" pitchFamily="34" charset="-122"/>
              </a:rPr>
              <a:t>Agreement on Trade-Related Aspects of Intellectual Property Rights</a:t>
            </a:r>
            <a:r>
              <a:rPr lang="zh-CN" altLang="en-US" sz="1600" i="1" dirty="0">
                <a:solidFill>
                  <a:srgbClr val="194B85"/>
                </a:solidFill>
                <a:latin typeface="微软雅黑" panose="020B0503020204020204" pitchFamily="34" charset="-122"/>
                <a:ea typeface="微软雅黑" panose="020B0503020204020204" pitchFamily="34" charset="-122"/>
              </a:rPr>
              <a:t>，</a:t>
            </a:r>
            <a:r>
              <a:rPr lang="en-US" altLang="zh-CN" sz="1600" i="1" dirty="0">
                <a:solidFill>
                  <a:srgbClr val="194B85"/>
                </a:solidFill>
                <a:latin typeface="微软雅黑" panose="020B0503020204020204" pitchFamily="34" charset="-122"/>
                <a:ea typeface="微软雅黑" panose="020B0503020204020204" pitchFamily="34" charset="-122"/>
              </a:rPr>
              <a:t>TRIPs</a:t>
            </a:r>
            <a:r>
              <a:rPr lang="zh-CN" altLang="en-US" sz="1600" dirty="0">
                <a:solidFill>
                  <a:srgbClr val="194B85"/>
                </a:solidFill>
                <a:latin typeface="微软雅黑" panose="020B0503020204020204" pitchFamily="34" charset="-122"/>
                <a:ea typeface="微软雅黑" panose="020B0503020204020204" pitchFamily="34" charset="-122"/>
              </a:rPr>
              <a:t>，我国</a:t>
            </a:r>
            <a:r>
              <a:rPr lang="en-US" altLang="zh-CN" sz="1600" dirty="0">
                <a:solidFill>
                  <a:srgbClr val="194B85"/>
                </a:solidFill>
                <a:latin typeface="微软雅黑" panose="020B0503020204020204" pitchFamily="34" charset="-122"/>
                <a:ea typeface="微软雅黑" panose="020B0503020204020204" pitchFamily="34" charset="-122"/>
              </a:rPr>
              <a:t>2001</a:t>
            </a:r>
            <a:r>
              <a:rPr lang="zh-CN" altLang="en-US" sz="1600" dirty="0">
                <a:solidFill>
                  <a:srgbClr val="194B85"/>
                </a:solidFill>
                <a:latin typeface="微软雅黑" panose="020B0503020204020204" pitchFamily="34" charset="-122"/>
                <a:ea typeface="微软雅黑" panose="020B0503020204020204" pitchFamily="34" charset="-122"/>
              </a:rPr>
              <a:t>年加入</a:t>
            </a:r>
          </a:p>
          <a:p>
            <a:pPr marL="325800" lvl="1" indent="0" algn="l">
              <a:lnSpc>
                <a:spcPct val="120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保护工业产权巴黎公约</a:t>
            </a:r>
            <a:r>
              <a:rPr lang="en-US" altLang="zh-CN" sz="2000" dirty="0">
                <a:latin typeface="微软雅黑" panose="020B0503020204020204" pitchFamily="34" charset="-122"/>
                <a:ea typeface="微软雅黑" panose="020B0503020204020204" pitchFamily="34" charset="-122"/>
              </a:rPr>
              <a:t>》</a:t>
            </a:r>
          </a:p>
          <a:p>
            <a:pPr lvl="2" indent="-360000" algn="l">
              <a:lnSpc>
                <a:spcPct val="120000"/>
              </a:lnSpc>
              <a:buFont typeface="Wingdings" panose="05000000000000000000" pitchFamily="2" charset="2"/>
              <a:buChar char="p"/>
            </a:pPr>
            <a:r>
              <a:rPr lang="en-US" altLang="zh-CN" sz="1600" i="1" dirty="0">
                <a:solidFill>
                  <a:srgbClr val="194B85"/>
                </a:solidFill>
                <a:latin typeface="微软雅黑" panose="020B0503020204020204" pitchFamily="34" charset="-122"/>
                <a:ea typeface="微软雅黑" panose="020B0503020204020204" pitchFamily="34" charset="-122"/>
              </a:rPr>
              <a:t>Paris Convention for the Protection of Industrial Property</a:t>
            </a:r>
            <a:r>
              <a:rPr lang="zh-CN" altLang="en-US" sz="1600" dirty="0">
                <a:solidFill>
                  <a:srgbClr val="194B85"/>
                </a:solidFill>
                <a:latin typeface="微软雅黑" panose="020B0503020204020204" pitchFamily="34" charset="-122"/>
                <a:ea typeface="微软雅黑" panose="020B0503020204020204" pitchFamily="34" charset="-122"/>
              </a:rPr>
              <a:t>，我国</a:t>
            </a:r>
            <a:r>
              <a:rPr lang="en-US" altLang="zh-CN" sz="1600" dirty="0">
                <a:solidFill>
                  <a:srgbClr val="194B85"/>
                </a:solidFill>
                <a:latin typeface="微软雅黑" panose="020B0503020204020204" pitchFamily="34" charset="-122"/>
                <a:ea typeface="微软雅黑" panose="020B0503020204020204" pitchFamily="34" charset="-122"/>
              </a:rPr>
              <a:t>1985</a:t>
            </a:r>
            <a:r>
              <a:rPr lang="zh-CN" altLang="en-US" sz="1600" dirty="0">
                <a:solidFill>
                  <a:srgbClr val="194B85"/>
                </a:solidFill>
                <a:latin typeface="微软雅黑" panose="020B0503020204020204" pitchFamily="34" charset="-122"/>
                <a:ea typeface="微软雅黑" panose="020B0503020204020204" pitchFamily="34" charset="-122"/>
              </a:rPr>
              <a:t>年加入</a:t>
            </a:r>
          </a:p>
          <a:p>
            <a:pPr marL="325800" lvl="1" indent="0" algn="l">
              <a:lnSpc>
                <a:spcPct val="120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保护文学和艺术作品伯尔尼公约</a:t>
            </a:r>
            <a:r>
              <a:rPr lang="en-US" altLang="zh-CN" sz="2000" dirty="0">
                <a:latin typeface="微软雅黑" panose="020B0503020204020204" pitchFamily="34" charset="-122"/>
                <a:ea typeface="微软雅黑" panose="020B0503020204020204" pitchFamily="34" charset="-122"/>
              </a:rPr>
              <a:t>》</a:t>
            </a:r>
          </a:p>
          <a:p>
            <a:pPr lvl="2" indent="-360000" algn="l">
              <a:lnSpc>
                <a:spcPct val="120000"/>
              </a:lnSpc>
              <a:buFont typeface="Wingdings" panose="05000000000000000000" pitchFamily="2" charset="2"/>
              <a:buChar char="p"/>
            </a:pPr>
            <a:r>
              <a:rPr lang="en-US" altLang="zh-CN" sz="1600" i="1" dirty="0">
                <a:solidFill>
                  <a:srgbClr val="194B85"/>
                </a:solidFill>
                <a:latin typeface="微软雅黑" panose="020B0503020204020204" pitchFamily="34" charset="-122"/>
                <a:ea typeface="微软雅黑" panose="020B0503020204020204" pitchFamily="34" charset="-122"/>
              </a:rPr>
              <a:t>Berne Convention for the Protection of Literary and Artistic Works</a:t>
            </a:r>
            <a:r>
              <a:rPr lang="zh-CN" altLang="en-US" sz="1600" i="1" dirty="0">
                <a:solidFill>
                  <a:srgbClr val="194B85"/>
                </a:solidFill>
                <a:latin typeface="微软雅黑" panose="020B0503020204020204" pitchFamily="34" charset="-122"/>
                <a:ea typeface="微软雅黑" panose="020B0503020204020204" pitchFamily="34" charset="-122"/>
              </a:rPr>
              <a:t> </a:t>
            </a:r>
            <a:r>
              <a:rPr lang="zh-CN" altLang="en-US" sz="1600" dirty="0">
                <a:solidFill>
                  <a:srgbClr val="194B85"/>
                </a:solidFill>
                <a:latin typeface="微软雅黑" panose="020B0503020204020204" pitchFamily="34" charset="-122"/>
                <a:ea typeface="微软雅黑" panose="020B0503020204020204" pitchFamily="34" charset="-122"/>
              </a:rPr>
              <a:t>，我国</a:t>
            </a:r>
            <a:r>
              <a:rPr lang="en-US" altLang="zh-CN" sz="1600" dirty="0">
                <a:solidFill>
                  <a:srgbClr val="194B85"/>
                </a:solidFill>
                <a:latin typeface="微软雅黑" panose="020B0503020204020204" pitchFamily="34" charset="-122"/>
                <a:ea typeface="微软雅黑" panose="020B0503020204020204" pitchFamily="34" charset="-122"/>
              </a:rPr>
              <a:t>1992</a:t>
            </a:r>
            <a:r>
              <a:rPr lang="zh-CN" altLang="en-US" sz="1600" dirty="0">
                <a:solidFill>
                  <a:srgbClr val="194B85"/>
                </a:solidFill>
                <a:latin typeface="微软雅黑" panose="020B0503020204020204" pitchFamily="34" charset="-122"/>
                <a:ea typeface="微软雅黑" panose="020B0503020204020204" pitchFamily="34" charset="-122"/>
              </a:rPr>
              <a:t>年加入</a:t>
            </a:r>
          </a:p>
          <a:p>
            <a:pPr marL="325800" lvl="1" indent="0" algn="l">
              <a:lnSpc>
                <a:spcPct val="120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世界版权公约</a:t>
            </a:r>
            <a:r>
              <a:rPr lang="en-US" altLang="zh-CN" sz="2000" dirty="0">
                <a:latin typeface="微软雅黑" panose="020B0503020204020204" pitchFamily="34" charset="-122"/>
                <a:ea typeface="微软雅黑" panose="020B0503020204020204" pitchFamily="34" charset="-122"/>
              </a:rPr>
              <a:t>》</a:t>
            </a:r>
          </a:p>
          <a:p>
            <a:pPr lvl="2" indent="-360000" algn="l">
              <a:lnSpc>
                <a:spcPct val="120000"/>
              </a:lnSpc>
              <a:buFont typeface="Wingdings" panose="05000000000000000000" pitchFamily="2" charset="2"/>
              <a:buChar char="p"/>
            </a:pPr>
            <a:r>
              <a:rPr lang="en-US" altLang="zh-CN" sz="1600" i="1" dirty="0">
                <a:solidFill>
                  <a:srgbClr val="194B85"/>
                </a:solidFill>
                <a:latin typeface="微软雅黑" panose="020B0503020204020204" pitchFamily="34" charset="-122"/>
                <a:ea typeface="微软雅黑" panose="020B0503020204020204" pitchFamily="34" charset="-122"/>
              </a:rPr>
              <a:t>Universal Copyright Convention</a:t>
            </a:r>
            <a:r>
              <a:rPr lang="zh-CN" altLang="en-US" sz="1600" i="1" dirty="0">
                <a:solidFill>
                  <a:srgbClr val="194B85"/>
                </a:solidFill>
                <a:latin typeface="微软雅黑" panose="020B0503020204020204" pitchFamily="34" charset="-122"/>
                <a:ea typeface="微软雅黑" panose="020B0503020204020204" pitchFamily="34" charset="-122"/>
              </a:rPr>
              <a:t> </a:t>
            </a:r>
            <a:r>
              <a:rPr lang="zh-CN" altLang="en-US" sz="1600" dirty="0">
                <a:solidFill>
                  <a:srgbClr val="194B85"/>
                </a:solidFill>
                <a:latin typeface="微软雅黑" panose="020B0503020204020204" pitchFamily="34" charset="-122"/>
                <a:ea typeface="微软雅黑" panose="020B0503020204020204" pitchFamily="34" charset="-122"/>
              </a:rPr>
              <a:t>，我国</a:t>
            </a:r>
            <a:r>
              <a:rPr lang="en-US" altLang="zh-CN" sz="1600" dirty="0">
                <a:solidFill>
                  <a:srgbClr val="194B85"/>
                </a:solidFill>
                <a:latin typeface="微软雅黑" panose="020B0503020204020204" pitchFamily="34" charset="-122"/>
                <a:ea typeface="微软雅黑" panose="020B0503020204020204" pitchFamily="34" charset="-122"/>
              </a:rPr>
              <a:t>1992</a:t>
            </a:r>
            <a:r>
              <a:rPr lang="zh-CN" altLang="en-US" sz="1600" dirty="0">
                <a:solidFill>
                  <a:srgbClr val="194B85"/>
                </a:solidFill>
                <a:latin typeface="微软雅黑" panose="020B0503020204020204" pitchFamily="34" charset="-122"/>
                <a:ea typeface="微软雅黑" panose="020B0503020204020204" pitchFamily="34" charset="-122"/>
              </a:rPr>
              <a:t>年加入</a:t>
            </a:r>
          </a:p>
          <a:p>
            <a:pPr marL="325800" lvl="1" indent="0" algn="l">
              <a:lnSpc>
                <a:spcPct val="120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商标国际注册马德里协定</a:t>
            </a:r>
            <a:r>
              <a:rPr lang="en-US" altLang="zh-CN" sz="2000" dirty="0">
                <a:latin typeface="微软雅黑" panose="020B0503020204020204" pitchFamily="34" charset="-122"/>
                <a:ea typeface="微软雅黑" panose="020B0503020204020204" pitchFamily="34" charset="-122"/>
              </a:rPr>
              <a:t>》</a:t>
            </a:r>
          </a:p>
          <a:p>
            <a:pPr lvl="2" indent="-360000" algn="l">
              <a:lnSpc>
                <a:spcPct val="120000"/>
              </a:lnSpc>
              <a:buFont typeface="Wingdings" panose="05000000000000000000" pitchFamily="2" charset="2"/>
              <a:buChar char="p"/>
            </a:pPr>
            <a:r>
              <a:rPr lang="en-US" altLang="zh-CN" sz="1600" i="1" dirty="0">
                <a:solidFill>
                  <a:srgbClr val="194B85"/>
                </a:solidFill>
                <a:latin typeface="微软雅黑" panose="020B0503020204020204" pitchFamily="34" charset="-122"/>
                <a:ea typeface="微软雅黑" panose="020B0503020204020204" pitchFamily="34" charset="-122"/>
              </a:rPr>
              <a:t>Madrid Agreement Concerning the International Registration of Marks</a:t>
            </a:r>
            <a:r>
              <a:rPr lang="zh-CN" altLang="en-US" sz="1600" dirty="0">
                <a:solidFill>
                  <a:srgbClr val="194B85"/>
                </a:solidFill>
                <a:latin typeface="微软雅黑" panose="020B0503020204020204" pitchFamily="34" charset="-122"/>
                <a:ea typeface="微软雅黑" panose="020B0503020204020204" pitchFamily="34" charset="-122"/>
              </a:rPr>
              <a:t> ，我国</a:t>
            </a:r>
            <a:r>
              <a:rPr lang="en-US" altLang="zh-CN" sz="1600" dirty="0">
                <a:solidFill>
                  <a:srgbClr val="194B85"/>
                </a:solidFill>
                <a:latin typeface="微软雅黑" panose="020B0503020204020204" pitchFamily="34" charset="-122"/>
                <a:ea typeface="微软雅黑" panose="020B0503020204020204" pitchFamily="34" charset="-122"/>
              </a:rPr>
              <a:t>1989</a:t>
            </a:r>
            <a:r>
              <a:rPr lang="zh-CN" altLang="en-US" sz="1600" dirty="0">
                <a:solidFill>
                  <a:srgbClr val="194B85"/>
                </a:solidFill>
                <a:latin typeface="微软雅黑" panose="020B0503020204020204" pitchFamily="34" charset="-122"/>
                <a:ea typeface="微软雅黑" panose="020B0503020204020204" pitchFamily="34" charset="-122"/>
              </a:rPr>
              <a:t>年加入</a:t>
            </a:r>
            <a:endParaRPr lang="en-US" altLang="zh-CN" sz="1600" dirty="0">
              <a:solidFill>
                <a:srgbClr val="194B85"/>
              </a:solidFill>
              <a:latin typeface="微软雅黑" panose="020B0503020204020204" pitchFamily="34" charset="-122"/>
              <a:ea typeface="微软雅黑" panose="020B0503020204020204" pitchFamily="34" charset="-122"/>
            </a:endParaRPr>
          </a:p>
          <a:p>
            <a:pPr marL="325800" lvl="1" indent="0" algn="l">
              <a:lnSpc>
                <a:spcPct val="120000"/>
              </a:lnSpc>
              <a:buNone/>
            </a:pPr>
            <a:r>
              <a:rPr lang="zh-CN" altLang="en-US" sz="2000" dirty="0">
                <a:latin typeface="微软雅黑" panose="020B0503020204020204" pitchFamily="34" charset="-122"/>
                <a:ea typeface="微软雅黑" panose="020B0503020204020204" pitchFamily="34" charset="-122"/>
              </a:rPr>
              <a:t>其他：</a:t>
            </a:r>
            <a:endParaRPr lang="en-US" altLang="zh-CN" sz="2000" dirty="0">
              <a:latin typeface="微软雅黑" panose="020B0503020204020204" pitchFamily="34" charset="-122"/>
              <a:ea typeface="微软雅黑" panose="020B0503020204020204" pitchFamily="34" charset="-122"/>
            </a:endParaRPr>
          </a:p>
          <a:p>
            <a:pPr lvl="2" indent="-360000" algn="l">
              <a:lnSpc>
                <a:spcPct val="120000"/>
              </a:lnSpc>
              <a:buFont typeface="Wingdings" panose="05000000000000000000" pitchFamily="2" charset="2"/>
              <a:buChar char="p"/>
            </a:pP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保护表演者、音像制品制作者和广播组织罗马公约</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工业品外观设计国际保存海牙协定</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等</a:t>
            </a:r>
            <a:endParaRPr lang="en-US" altLang="zh-CN" sz="1600" dirty="0">
              <a:solidFill>
                <a:srgbClr val="194B85"/>
              </a:solidFill>
              <a:latin typeface="微软雅黑" panose="020B0503020204020204" pitchFamily="34" charset="-122"/>
              <a:ea typeface="微软雅黑" panose="020B0503020204020204" pitchFamily="34" charset="-122"/>
            </a:endParaRPr>
          </a:p>
          <a:p>
            <a:pPr lvl="2" indent="-360000" algn="l">
              <a:lnSpc>
                <a:spcPct val="120000"/>
              </a:lnSpc>
              <a:buFont typeface="Wingdings" panose="05000000000000000000" pitchFamily="2" charset="2"/>
              <a:buChar char="p"/>
            </a:pPr>
            <a:r>
              <a:rPr lang="zh-CN" altLang="en-US" sz="1600" dirty="0">
                <a:solidFill>
                  <a:srgbClr val="194B85"/>
                </a:solidFill>
                <a:latin typeface="微软雅黑" panose="020B0503020204020204" pitchFamily="34" charset="-122"/>
                <a:ea typeface="微软雅黑" panose="020B0503020204020204" pitchFamily="34" charset="-122"/>
              </a:rPr>
              <a:t>地区法律：欧盟</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知识产权民事执法指令</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等</a:t>
            </a:r>
            <a:endParaRPr lang="en-US" altLang="zh-CN" sz="1600" dirty="0">
              <a:solidFill>
                <a:srgbClr val="194B85"/>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92053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知识产权法律法规</a:t>
            </a:r>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065067"/>
            <a:ext cx="10864850" cy="5231823"/>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0" indent="0" algn="l">
              <a:lnSpc>
                <a:spcPct val="150000"/>
              </a:lnSpc>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、国内知识产权相关的法律法规包括：</a:t>
            </a:r>
          </a:p>
          <a:p>
            <a:pPr marL="325800" lvl="1" indent="0" algn="l">
              <a:lnSpc>
                <a:spcPct val="150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）法律：主要包括</a:t>
            </a:r>
            <a:r>
              <a:rPr lang="en-US" altLang="zh-CN"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著作权法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专利法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商标法</a:t>
            </a:r>
            <a:r>
              <a:rPr lang="en-US" altLang="zh-CN" sz="2000" dirty="0">
                <a:latin typeface="微软雅黑" panose="020B0503020204020204" pitchFamily="34" charset="-122"/>
                <a:ea typeface="微软雅黑" panose="020B0503020204020204" pitchFamily="34" charset="-122"/>
              </a:rPr>
              <a:t>》</a:t>
            </a:r>
          </a:p>
          <a:p>
            <a:pPr marL="325800" lvl="1" indent="0" algn="l">
              <a:lnSpc>
                <a:spcPct val="150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）行政法规</a:t>
            </a:r>
            <a:endParaRPr lang="en-US" altLang="zh-CN" sz="2000" dirty="0">
              <a:latin typeface="微软雅黑" panose="020B0503020204020204" pitchFamily="34" charset="-122"/>
              <a:ea typeface="微软雅黑" panose="020B0503020204020204" pitchFamily="34" charset="-122"/>
            </a:endParaRPr>
          </a:p>
          <a:p>
            <a:pPr lvl="2" indent="-360000" algn="l">
              <a:lnSpc>
                <a:spcPct val="150000"/>
              </a:lnSpc>
              <a:buFont typeface="Wingdings" panose="05000000000000000000" pitchFamily="2" charset="2"/>
              <a:buChar char="p"/>
            </a:pPr>
            <a:r>
              <a:rPr lang="zh-CN" altLang="en-US" sz="1600" dirty="0">
                <a:solidFill>
                  <a:srgbClr val="194B85"/>
                </a:solidFill>
                <a:latin typeface="微软雅黑" panose="020B0503020204020204" pitchFamily="34" charset="-122"/>
                <a:ea typeface="微软雅黑" panose="020B0503020204020204" pitchFamily="34" charset="-122"/>
              </a:rPr>
              <a:t>主要包括</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b="1" dirty="0">
                <a:solidFill>
                  <a:srgbClr val="194B85"/>
                </a:solidFill>
                <a:latin typeface="微软雅黑" panose="020B0503020204020204" pitchFamily="34" charset="-122"/>
                <a:ea typeface="微软雅黑" panose="020B0503020204020204" pitchFamily="34" charset="-122"/>
              </a:rPr>
              <a:t>著作权法实施条例</a:t>
            </a:r>
            <a:r>
              <a:rPr lang="en-US" altLang="zh-CN" sz="1600" b="1"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b="1" dirty="0">
                <a:solidFill>
                  <a:srgbClr val="194B85"/>
                </a:solidFill>
                <a:latin typeface="微软雅黑" panose="020B0503020204020204" pitchFamily="34" charset="-122"/>
                <a:ea typeface="微软雅黑" panose="020B0503020204020204" pitchFamily="34" charset="-122"/>
              </a:rPr>
              <a:t>计算机软件保护条例</a:t>
            </a:r>
            <a:r>
              <a:rPr lang="en-US" altLang="zh-CN" sz="1600" b="1"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b="1" dirty="0">
                <a:solidFill>
                  <a:srgbClr val="194B85"/>
                </a:solidFill>
                <a:latin typeface="微软雅黑" panose="020B0503020204020204" pitchFamily="34" charset="-122"/>
                <a:ea typeface="微软雅黑" panose="020B0503020204020204" pitchFamily="34" charset="-122"/>
              </a:rPr>
              <a:t>专利法实施细则</a:t>
            </a:r>
            <a:r>
              <a:rPr lang="en-US" altLang="zh-CN" sz="1600" b="1"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b="1" dirty="0">
                <a:solidFill>
                  <a:srgbClr val="194B85"/>
                </a:solidFill>
                <a:latin typeface="微软雅黑" panose="020B0503020204020204" pitchFamily="34" charset="-122"/>
                <a:ea typeface="微软雅黑" panose="020B0503020204020204" pitchFamily="34" charset="-122"/>
              </a:rPr>
              <a:t>商标法实施条例</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b="1" dirty="0">
                <a:solidFill>
                  <a:srgbClr val="194B85"/>
                </a:solidFill>
                <a:latin typeface="微软雅黑" panose="020B0503020204020204" pitchFamily="34" charset="-122"/>
                <a:ea typeface="微软雅黑" panose="020B0503020204020204" pitchFamily="34" charset="-122"/>
              </a:rPr>
              <a:t>知识产权海关保护条例</a:t>
            </a:r>
            <a:r>
              <a:rPr lang="en-US" altLang="zh-CN" sz="1600" b="1"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植物新品种保护条例</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b="1" dirty="0">
                <a:solidFill>
                  <a:srgbClr val="194B85"/>
                </a:solidFill>
                <a:latin typeface="微软雅黑" panose="020B0503020204020204" pitchFamily="34" charset="-122"/>
                <a:ea typeface="微软雅黑" panose="020B0503020204020204" pitchFamily="34" charset="-122"/>
              </a:rPr>
              <a:t>集成电路布图设计保护条例</a:t>
            </a:r>
            <a:r>
              <a:rPr lang="en-US" altLang="zh-CN" sz="1600" b="1"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等。</a:t>
            </a:r>
          </a:p>
          <a:p>
            <a:pPr marL="325800" lvl="1" indent="0" algn="l">
              <a:lnSpc>
                <a:spcPct val="150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）地方性法规、自治条例和单行条例</a:t>
            </a:r>
            <a:endParaRPr lang="en-US" altLang="zh-CN" sz="2000" dirty="0">
              <a:latin typeface="微软雅黑" panose="020B0503020204020204" pitchFamily="34" charset="-122"/>
              <a:ea typeface="微软雅黑" panose="020B0503020204020204" pitchFamily="34" charset="-122"/>
            </a:endParaRPr>
          </a:p>
          <a:p>
            <a:pPr lvl="2" indent="-360000" algn="l">
              <a:lnSpc>
                <a:spcPct val="150000"/>
              </a:lnSpc>
              <a:buFont typeface="Wingdings" panose="05000000000000000000" pitchFamily="2" charset="2"/>
              <a:buChar char="p"/>
            </a:pPr>
            <a:r>
              <a:rPr lang="zh-CN" altLang="en-US" sz="1600" dirty="0">
                <a:solidFill>
                  <a:srgbClr val="194B85"/>
                </a:solidFill>
                <a:latin typeface="微软雅黑" panose="020B0503020204020204" pitchFamily="34" charset="-122"/>
                <a:ea typeface="微软雅黑" panose="020B0503020204020204" pitchFamily="34" charset="-122"/>
              </a:rPr>
              <a:t>如</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深圳经济特区企业技术秘密保护条例</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等</a:t>
            </a:r>
          </a:p>
          <a:p>
            <a:pPr marL="325800" lvl="1" indent="0" algn="l">
              <a:lnSpc>
                <a:spcPct val="150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）行政规章</a:t>
            </a:r>
            <a:endParaRPr lang="en-US" altLang="zh-CN" sz="2000" dirty="0">
              <a:latin typeface="微软雅黑" panose="020B0503020204020204" pitchFamily="34" charset="-122"/>
              <a:ea typeface="微软雅黑" panose="020B0503020204020204" pitchFamily="34" charset="-122"/>
            </a:endParaRPr>
          </a:p>
          <a:p>
            <a:pPr lvl="2" indent="-360000" algn="l">
              <a:lnSpc>
                <a:spcPct val="150000"/>
              </a:lnSpc>
              <a:buFont typeface="Wingdings" panose="05000000000000000000" pitchFamily="2" charset="2"/>
              <a:buChar char="p"/>
            </a:pPr>
            <a:r>
              <a:rPr lang="zh-CN" altLang="en-US" sz="1600" dirty="0">
                <a:solidFill>
                  <a:srgbClr val="194B85"/>
                </a:solidFill>
                <a:latin typeface="微软雅黑" panose="020B0503020204020204" pitchFamily="34" charset="-122"/>
                <a:ea typeface="微软雅黑" panose="020B0503020204020204" pitchFamily="34" charset="-122"/>
              </a:rPr>
              <a:t>如国家知识产权局</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集成电路布图设计行政执法办法</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等</a:t>
            </a:r>
          </a:p>
          <a:p>
            <a:pPr marL="325800" lvl="1" indent="0" algn="l">
              <a:lnSpc>
                <a:spcPct val="150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）最高人民法院的司法解释</a:t>
            </a: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6098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知识产权法律</a:t>
            </a:r>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342900" indent="-342900" algn="l">
              <a:lnSpc>
                <a:spcPct val="12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著作权法</a:t>
            </a:r>
            <a:r>
              <a:rPr lang="zh-CN" altLang="en-US" sz="2400" dirty="0">
                <a:latin typeface="微软雅黑" panose="020B0503020204020204" pitchFamily="34" charset="-122"/>
                <a:ea typeface="微软雅黑" panose="020B0503020204020204" pitchFamily="34" charset="-122"/>
              </a:rPr>
              <a:t>是调整文学、艺术和科学技术领域因创作作品而产生的各种社会关系的法律规范的总和。</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2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商标法</a:t>
            </a:r>
            <a:r>
              <a:rPr lang="zh-CN" altLang="en-US" sz="2400" dirty="0">
                <a:latin typeface="微软雅黑" panose="020B0503020204020204" pitchFamily="34" charset="-122"/>
                <a:ea typeface="微软雅黑" panose="020B0503020204020204" pitchFamily="34" charset="-122"/>
              </a:rPr>
              <a:t>是确认商标专用权，规定商标注册、使用、转让、保护和管理的法律规范的总称。</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2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专利法</a:t>
            </a:r>
            <a:r>
              <a:rPr lang="zh-CN" altLang="en-US" sz="2400" dirty="0">
                <a:latin typeface="微软雅黑" panose="020B0503020204020204" pitchFamily="34" charset="-122"/>
                <a:ea typeface="微软雅黑" panose="020B0503020204020204" pitchFamily="34" charset="-122"/>
              </a:rPr>
              <a:t>是调整因发明而产生的一定社会关系，促进技术进步和经济发展的法律规范的总和。</a:t>
            </a:r>
            <a:endParaRPr lang="en-US" altLang="zh-CN" sz="2400" dirty="0">
              <a:latin typeface="微软雅黑" panose="020B0503020204020204" pitchFamily="34" charset="-122"/>
              <a:ea typeface="微软雅黑" panose="020B0503020204020204" pitchFamily="34" charset="-122"/>
            </a:endParaRPr>
          </a:p>
          <a:p>
            <a:pPr lvl="1" indent="-360000" algn="l">
              <a:lnSpc>
                <a:spcPct val="12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专利法既是国内法，又是涉外法；既是确立专利权人的各项权利和义务的实体法，又是规定专利申请、审査、批准一系列程序制度的程序法；既是调整在专利申请、审査、批准和专利实施管理中纵向关系的法律，又是调整专利所有、专利转让和使用许可的横向关系的法律；既是调整专利人身关系的法律，又是调整专利财产关系的法律。</a:t>
            </a: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89850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536C6-145E-4BF2-85CC-DDAFBE61DC21}"/>
              </a:ext>
            </a:extLst>
          </p:cNvPr>
          <p:cNvSpPr>
            <a:spLocks noGrp="1"/>
          </p:cNvSpPr>
          <p:nvPr>
            <p:ph type="title"/>
          </p:nvPr>
        </p:nvSpPr>
        <p:spPr/>
        <p:txBody>
          <a:bodyPr/>
          <a:lstStyle/>
          <a:p>
            <a:r>
              <a:rPr lang="en-US" altLang="zh-CN" dirty="0"/>
              <a:t>《</a:t>
            </a:r>
            <a:r>
              <a:rPr lang="zh-CN" altLang="en-US" dirty="0"/>
              <a:t>计算机软件保护条例</a:t>
            </a:r>
            <a:r>
              <a:rPr lang="en-US" altLang="zh-CN" dirty="0"/>
              <a:t>》</a:t>
            </a:r>
          </a:p>
        </p:txBody>
      </p:sp>
      <p:sp>
        <p:nvSpPr>
          <p:cNvPr id="3" name="内容占位符 2">
            <a:extLst>
              <a:ext uri="{FF2B5EF4-FFF2-40B4-BE49-F238E27FC236}">
                <a16:creationId xmlns:a16="http://schemas.microsoft.com/office/drawing/2014/main" id="{629E0467-E619-4963-A5D1-2937B421DD82}"/>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342900" indent="-342900" algn="l">
              <a:lnSpc>
                <a:spcPct val="13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为了保护计算机软件著作权人的权益，调整计算机软件在开发、传播和使用中发生的利益关系，鼓励计算机软件的开发与应用，促进软件产业和国民经济信息化的发展，根据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中华人民共和国著作权法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，制定本条例。</a:t>
            </a:r>
            <a:endParaRPr lang="en-US" altLang="zh-CN" sz="2000" dirty="0">
              <a:latin typeface="微软雅黑" panose="020B0503020204020204" pitchFamily="34" charset="-122"/>
              <a:ea typeface="微软雅黑" panose="020B0503020204020204" pitchFamily="34" charset="-122"/>
            </a:endParaRPr>
          </a:p>
          <a:p>
            <a:pPr marL="342900" indent="-342900" algn="l">
              <a:lnSpc>
                <a:spcPct val="13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本条例下列用语的含义：</a:t>
            </a:r>
            <a:endParaRPr lang="en-US" altLang="zh-CN" sz="2000" dirty="0">
              <a:latin typeface="微软雅黑" panose="020B0503020204020204" pitchFamily="34" charset="-122"/>
              <a:ea typeface="微软雅黑" panose="020B0503020204020204" pitchFamily="34" charset="-122"/>
            </a:endParaRPr>
          </a:p>
          <a:p>
            <a:pPr marL="325800" lvl="1" indent="0" algn="l">
              <a:lnSpc>
                <a:spcPct val="130000"/>
              </a:lnSpc>
              <a:buNone/>
            </a:pPr>
            <a:r>
              <a:rPr lang="zh-CN" altLang="en-US" sz="1800" dirty="0">
                <a:latin typeface="微软雅黑" panose="020B0503020204020204" pitchFamily="34" charset="-122"/>
                <a:ea typeface="微软雅黑" panose="020B0503020204020204" pitchFamily="34" charset="-122"/>
              </a:rPr>
              <a:t>（一）</a:t>
            </a:r>
            <a:r>
              <a:rPr lang="zh-CN" altLang="en-US" sz="1800" b="1" dirty="0">
                <a:latin typeface="微软雅黑" panose="020B0503020204020204" pitchFamily="34" charset="-122"/>
                <a:ea typeface="微软雅黑" panose="020B0503020204020204" pitchFamily="34" charset="-122"/>
              </a:rPr>
              <a:t>计算机程序</a:t>
            </a:r>
            <a:r>
              <a:rPr lang="zh-CN" altLang="en-US" sz="1800" dirty="0">
                <a:latin typeface="微软雅黑" panose="020B0503020204020204" pitchFamily="34" charset="-122"/>
                <a:ea typeface="微软雅黑" panose="020B0503020204020204" pitchFamily="34" charset="-122"/>
              </a:rPr>
              <a:t>，是指为了得到某种结果而可以由计算机等具有信息处理能力的装置执行的代码化指令序列，或者可以被自动转换成代码化指令序列的符号化指令序列或者符号化语句序列。同一计算机程序的源程序和目标程序为同一作品。</a:t>
            </a:r>
            <a:endParaRPr lang="en-US" altLang="zh-CN" sz="1800" dirty="0">
              <a:latin typeface="微软雅黑" panose="020B0503020204020204" pitchFamily="34" charset="-122"/>
              <a:ea typeface="微软雅黑" panose="020B0503020204020204" pitchFamily="34" charset="-122"/>
            </a:endParaRPr>
          </a:p>
          <a:p>
            <a:pPr marL="325800" lvl="1" indent="0" algn="l">
              <a:lnSpc>
                <a:spcPct val="130000"/>
              </a:lnSpc>
              <a:buNone/>
            </a:pPr>
            <a:r>
              <a:rPr lang="zh-CN" altLang="en-US" sz="1800" dirty="0">
                <a:latin typeface="微软雅黑" panose="020B0503020204020204" pitchFamily="34" charset="-122"/>
                <a:ea typeface="微软雅黑" panose="020B0503020204020204" pitchFamily="34" charset="-122"/>
              </a:rPr>
              <a:t>（二）</a:t>
            </a:r>
            <a:r>
              <a:rPr lang="zh-CN" altLang="en-US" sz="1800" b="1" dirty="0">
                <a:latin typeface="微软雅黑" panose="020B0503020204020204" pitchFamily="34" charset="-122"/>
                <a:ea typeface="微软雅黑" panose="020B0503020204020204" pitchFamily="34" charset="-122"/>
              </a:rPr>
              <a:t>文档</a:t>
            </a:r>
            <a:r>
              <a:rPr lang="zh-CN" altLang="en-US" sz="1800" dirty="0">
                <a:latin typeface="微软雅黑" panose="020B0503020204020204" pitchFamily="34" charset="-122"/>
                <a:ea typeface="微软雅黑" panose="020B0503020204020204" pitchFamily="34" charset="-122"/>
              </a:rPr>
              <a:t>，是指用来描述程序的内容、组成、设计、功能规格、开发情况、测试结果及使用方法的文字资料和图表等，如程序设计说明书、流程图、用户手册等。</a:t>
            </a:r>
            <a:endParaRPr lang="en-US" altLang="zh-CN" sz="1800" dirty="0">
              <a:latin typeface="微软雅黑" panose="020B0503020204020204" pitchFamily="34" charset="-122"/>
              <a:ea typeface="微软雅黑" panose="020B0503020204020204" pitchFamily="34" charset="-122"/>
            </a:endParaRPr>
          </a:p>
          <a:p>
            <a:pPr marL="325800" lvl="1" indent="0" algn="l">
              <a:lnSpc>
                <a:spcPct val="130000"/>
              </a:lnSpc>
              <a:buNone/>
            </a:pPr>
            <a:r>
              <a:rPr lang="zh-CN" altLang="en-US" sz="1800" dirty="0">
                <a:latin typeface="微软雅黑" panose="020B0503020204020204" pitchFamily="34" charset="-122"/>
                <a:ea typeface="微软雅黑" panose="020B0503020204020204" pitchFamily="34" charset="-122"/>
              </a:rPr>
              <a:t>（三）</a:t>
            </a:r>
            <a:r>
              <a:rPr lang="zh-CN" altLang="en-US" sz="1800" b="1" dirty="0">
                <a:latin typeface="微软雅黑" panose="020B0503020204020204" pitchFamily="34" charset="-122"/>
                <a:ea typeface="微软雅黑" panose="020B0503020204020204" pitchFamily="34" charset="-122"/>
              </a:rPr>
              <a:t>软件开发者</a:t>
            </a:r>
            <a:r>
              <a:rPr lang="zh-CN" altLang="en-US" sz="1800" dirty="0">
                <a:latin typeface="微软雅黑" panose="020B0503020204020204" pitchFamily="34" charset="-122"/>
                <a:ea typeface="微软雅黑" panose="020B0503020204020204" pitchFamily="34" charset="-122"/>
              </a:rPr>
              <a:t>，是指实际组织开发、直接进行开发，并对开发完成的软件承担责任的法人或者其他组织；或者依靠自己具有的条件独立完成软件开发，并对软件承担责任的自然人。</a:t>
            </a:r>
            <a:endParaRPr lang="en-US" altLang="zh-CN" sz="1800" dirty="0">
              <a:latin typeface="微软雅黑" panose="020B0503020204020204" pitchFamily="34" charset="-122"/>
              <a:ea typeface="微软雅黑" panose="020B0503020204020204" pitchFamily="34" charset="-122"/>
            </a:endParaRPr>
          </a:p>
          <a:p>
            <a:pPr marL="325800" lvl="1" indent="0" algn="l">
              <a:lnSpc>
                <a:spcPct val="130000"/>
              </a:lnSpc>
              <a:buNone/>
            </a:pPr>
            <a:r>
              <a:rPr lang="zh-CN" altLang="en-US" sz="1800" dirty="0">
                <a:latin typeface="微软雅黑" panose="020B0503020204020204" pitchFamily="34" charset="-122"/>
                <a:ea typeface="微软雅黑" panose="020B0503020204020204" pitchFamily="34" charset="-122"/>
              </a:rPr>
              <a:t>（四）</a:t>
            </a:r>
            <a:r>
              <a:rPr lang="zh-CN" altLang="en-US" sz="1800" b="1" dirty="0">
                <a:latin typeface="微软雅黑" panose="020B0503020204020204" pitchFamily="34" charset="-122"/>
                <a:ea typeface="微软雅黑" panose="020B0503020204020204" pitchFamily="34" charset="-122"/>
              </a:rPr>
              <a:t>软件著作权人</a:t>
            </a:r>
            <a:r>
              <a:rPr lang="zh-CN" altLang="en-US" sz="1800" dirty="0">
                <a:latin typeface="微软雅黑" panose="020B0503020204020204" pitchFamily="34" charset="-122"/>
                <a:ea typeface="微软雅黑" panose="020B0503020204020204" pitchFamily="34" charset="-122"/>
              </a:rPr>
              <a:t>，是指依照本条例的规定，对软件享有著作权的自然人、法人或者其他组织。</a:t>
            </a:r>
          </a:p>
        </p:txBody>
      </p:sp>
      <p:sp>
        <p:nvSpPr>
          <p:cNvPr id="4" name="灯片编号占位符 3">
            <a:extLst>
              <a:ext uri="{FF2B5EF4-FFF2-40B4-BE49-F238E27FC236}">
                <a16:creationId xmlns:a16="http://schemas.microsoft.com/office/drawing/2014/main" id="{16568358-9FA9-409F-B4B3-8365835E86F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33997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7F9F9-E58C-4EEC-B134-D57D55A298F1}"/>
              </a:ext>
            </a:extLst>
          </p:cNvPr>
          <p:cNvSpPr>
            <a:spLocks noGrp="1"/>
          </p:cNvSpPr>
          <p:nvPr>
            <p:ph type="title"/>
          </p:nvPr>
        </p:nvSpPr>
        <p:spPr/>
        <p:txBody>
          <a:bodyPr/>
          <a:lstStyle/>
          <a:p>
            <a:r>
              <a:rPr lang="zh-CN" altLang="en-US" dirty="0"/>
              <a:t>案例分析：计算机游戏软件著作权纠纷</a:t>
            </a:r>
          </a:p>
        </p:txBody>
      </p:sp>
      <p:sp>
        <p:nvSpPr>
          <p:cNvPr id="3" name="内容占位符 2">
            <a:extLst>
              <a:ext uri="{FF2B5EF4-FFF2-40B4-BE49-F238E27FC236}">
                <a16:creationId xmlns:a16="http://schemas.microsoft.com/office/drawing/2014/main" id="{8B7C2CBA-1398-428D-B194-FCD95522D93B}"/>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342900" indent="-342900" algn="l">
              <a:lnSpc>
                <a:spcPct val="13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原告是一家韩国软件开发公司，是某网络游戏的计算机软件著作权人，被告是该游戏在中国大陆地区的商业运营商，原告起诉被告侵害原告公司的游戏软件的著作权。</a:t>
            </a:r>
            <a:endParaRPr lang="en-US" altLang="zh-CN" sz="2000" dirty="0">
              <a:latin typeface="微软雅黑" panose="020B0503020204020204" pitchFamily="34" charset="-122"/>
              <a:ea typeface="微软雅黑" panose="020B0503020204020204" pitchFamily="34" charset="-122"/>
            </a:endParaRPr>
          </a:p>
          <a:p>
            <a:pPr lvl="1" indent="-360000" algn="l">
              <a:lnSpc>
                <a:spcPct val="130000"/>
              </a:lnSpc>
              <a:buFont typeface="Wingdings" panose="05000000000000000000" pitchFamily="2" charset="2"/>
              <a:buChar char="p"/>
            </a:pPr>
            <a:r>
              <a:rPr lang="en-US" altLang="zh-CN" sz="1800" dirty="0">
                <a:latin typeface="微软雅黑" panose="020B0503020204020204" pitchFamily="34" charset="-122"/>
                <a:ea typeface="微软雅黑" panose="020B0503020204020204" pitchFamily="34" charset="-122"/>
              </a:rPr>
              <a:t>2006</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7</a:t>
            </a:r>
            <a:r>
              <a:rPr lang="zh-CN" altLang="en-US" sz="1800" dirty="0">
                <a:latin typeface="微软雅黑" panose="020B0503020204020204" pitchFamily="34" charset="-122"/>
                <a:ea typeface="微软雅黑" panose="020B0503020204020204" pitchFamily="34" charset="-122"/>
              </a:rPr>
              <a:t>月</a:t>
            </a:r>
            <a:r>
              <a:rPr lang="en-US" altLang="zh-CN" sz="1800" dirty="0">
                <a:latin typeface="微软雅黑" panose="020B0503020204020204" pitchFamily="34" charset="-122"/>
                <a:ea typeface="微软雅黑" panose="020B0503020204020204" pitchFamily="34" charset="-122"/>
              </a:rPr>
              <a:t>31</a:t>
            </a:r>
            <a:r>
              <a:rPr lang="zh-CN" altLang="en-US" sz="1800" dirty="0">
                <a:latin typeface="微软雅黑" panose="020B0503020204020204" pitchFamily="34" charset="-122"/>
                <a:ea typeface="微软雅黑" panose="020B0503020204020204" pitchFamily="34" charset="-122"/>
              </a:rPr>
              <a:t>日，原告与被告签订许可协议，将该游戏在中国大陆地区的商业运营许可给被告，并协定如果毛收入超</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亿人民币则协议可顺延</a:t>
            </a: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年。可当协议到期时，被告没有达到顺延条件，却不理会原告发出的终止许可通知，采取技术手段阻止原告对游戏的控制。</a:t>
            </a:r>
            <a:endParaRPr lang="en-US" altLang="zh-CN" sz="1800" dirty="0">
              <a:latin typeface="微软雅黑" panose="020B0503020204020204" pitchFamily="34" charset="-122"/>
              <a:ea typeface="微软雅黑" panose="020B0503020204020204" pitchFamily="34" charset="-122"/>
            </a:endParaRPr>
          </a:p>
          <a:p>
            <a:pPr lvl="1" indent="-360000" algn="l">
              <a:lnSpc>
                <a:spcPct val="13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争议：</a:t>
            </a:r>
            <a:endParaRPr lang="en-US" altLang="zh-CN" sz="1800" dirty="0">
              <a:latin typeface="微软雅黑" panose="020B0503020204020204" pitchFamily="34" charset="-122"/>
              <a:ea typeface="微软雅黑" panose="020B0503020204020204" pitchFamily="34" charset="-122"/>
            </a:endParaRPr>
          </a:p>
          <a:p>
            <a:pPr lvl="2" algn="l">
              <a:lnSpc>
                <a:spcPct val="130000"/>
              </a:lnSpc>
            </a:pPr>
            <a:r>
              <a:rPr lang="zh-CN" altLang="en-US" sz="1400" dirty="0">
                <a:solidFill>
                  <a:srgbClr val="194B85"/>
                </a:solidFill>
                <a:latin typeface="微软雅黑" panose="020B0503020204020204" pitchFamily="34" charset="-122"/>
                <a:ea typeface="微软雅黑" panose="020B0503020204020204" pitchFamily="34" charset="-122"/>
              </a:rPr>
              <a:t>被告能否以私服外挂泛滥作为游戏软件顺延一年许可期限的理由；</a:t>
            </a:r>
            <a:endParaRPr lang="en-US" altLang="zh-CN" sz="1400" dirty="0">
              <a:solidFill>
                <a:srgbClr val="194B85"/>
              </a:solidFill>
              <a:latin typeface="微软雅黑" panose="020B0503020204020204" pitchFamily="34" charset="-122"/>
              <a:ea typeface="微软雅黑" panose="020B0503020204020204" pitchFamily="34" charset="-122"/>
            </a:endParaRPr>
          </a:p>
          <a:p>
            <a:pPr lvl="2" algn="l">
              <a:lnSpc>
                <a:spcPct val="130000"/>
              </a:lnSpc>
            </a:pPr>
            <a:r>
              <a:rPr lang="zh-CN" altLang="en-US" sz="1400" dirty="0">
                <a:solidFill>
                  <a:srgbClr val="194B85"/>
                </a:solidFill>
                <a:latin typeface="微软雅黑" panose="020B0503020204020204" pitchFamily="34" charset="-122"/>
                <a:ea typeface="微软雅黑" panose="020B0503020204020204" pitchFamily="34" charset="-122"/>
              </a:rPr>
              <a:t>被告的行为是否构成侵犯计算机软件著作权；</a:t>
            </a:r>
            <a:endParaRPr lang="en-US" altLang="zh-CN" sz="1400" dirty="0">
              <a:solidFill>
                <a:srgbClr val="194B85"/>
              </a:solidFill>
              <a:latin typeface="微软雅黑" panose="020B0503020204020204" pitchFamily="34" charset="-122"/>
              <a:ea typeface="微软雅黑" panose="020B0503020204020204" pitchFamily="34" charset="-122"/>
            </a:endParaRPr>
          </a:p>
          <a:p>
            <a:pPr lvl="2" algn="l">
              <a:lnSpc>
                <a:spcPct val="130000"/>
              </a:lnSpc>
            </a:pPr>
            <a:r>
              <a:rPr lang="zh-CN" altLang="en-US" sz="1400" dirty="0">
                <a:solidFill>
                  <a:srgbClr val="194B85"/>
                </a:solidFill>
                <a:latin typeface="微软雅黑" panose="020B0503020204020204" pitchFamily="34" charset="-122"/>
                <a:ea typeface="微软雅黑" panose="020B0503020204020204" pitchFamily="34" charset="-122"/>
              </a:rPr>
              <a:t>原告请求判令被告赔偿经济损失以及合理费用共计人民币</a:t>
            </a:r>
            <a:r>
              <a:rPr lang="en-US" altLang="zh-CN" sz="1400" dirty="0">
                <a:solidFill>
                  <a:srgbClr val="194B85"/>
                </a:solidFill>
                <a:latin typeface="微软雅黑" panose="020B0503020204020204" pitchFamily="34" charset="-122"/>
                <a:ea typeface="微软雅黑" panose="020B0503020204020204" pitchFamily="34" charset="-122"/>
              </a:rPr>
              <a:t>800</a:t>
            </a:r>
            <a:r>
              <a:rPr lang="zh-CN" altLang="en-US" sz="1400" dirty="0">
                <a:solidFill>
                  <a:srgbClr val="194B85"/>
                </a:solidFill>
                <a:latin typeface="微软雅黑" panose="020B0503020204020204" pitchFamily="34" charset="-122"/>
                <a:ea typeface="微软雅黑" panose="020B0503020204020204" pitchFamily="34" charset="-122"/>
              </a:rPr>
              <a:t>万余元的数额是否合理。</a:t>
            </a:r>
            <a:endParaRPr lang="en-US" altLang="zh-CN" sz="1400" dirty="0">
              <a:solidFill>
                <a:srgbClr val="194B85"/>
              </a:solidFill>
              <a:latin typeface="微软雅黑" panose="020B0503020204020204" pitchFamily="34" charset="-122"/>
              <a:ea typeface="微软雅黑" panose="020B0503020204020204" pitchFamily="34" charset="-122"/>
            </a:endParaRPr>
          </a:p>
          <a:p>
            <a:pPr lvl="1" indent="-360000" algn="l">
              <a:lnSpc>
                <a:spcPct val="130000"/>
              </a:lnSpc>
              <a:buFont typeface="Wingdings" panose="05000000000000000000" pitchFamily="2" charset="2"/>
              <a:buChar char="p"/>
            </a:pPr>
            <a:r>
              <a:rPr lang="zh-CN" altLang="en-US" sz="1800" dirty="0">
                <a:latin typeface="微软雅黑" panose="020B0503020204020204" pitchFamily="34" charset="-122"/>
                <a:ea typeface="微软雅黑" panose="020B0503020204020204" pitchFamily="34" charset="-122"/>
              </a:rPr>
              <a:t>审判结论：</a:t>
            </a:r>
            <a:endParaRPr lang="en-US" altLang="zh-CN" sz="1800" dirty="0">
              <a:latin typeface="微软雅黑" panose="020B0503020204020204" pitchFamily="34" charset="-122"/>
              <a:ea typeface="微软雅黑" panose="020B0503020204020204" pitchFamily="34" charset="-122"/>
            </a:endParaRPr>
          </a:p>
          <a:p>
            <a:pPr lvl="2" algn="l">
              <a:lnSpc>
                <a:spcPct val="130000"/>
              </a:lnSpc>
            </a:pPr>
            <a:r>
              <a:rPr lang="zh-CN" altLang="en-US" sz="1400" dirty="0">
                <a:solidFill>
                  <a:srgbClr val="194B85"/>
                </a:solidFill>
                <a:latin typeface="微软雅黑" panose="020B0503020204020204" pitchFamily="34" charset="-122"/>
                <a:ea typeface="微软雅黑" panose="020B0503020204020204" pitchFamily="34" charset="-122"/>
              </a:rPr>
              <a:t>由于被告运营期间，原告、被告双方在打击私服、外挂上均已经予以重视，并采取了符合行业要求的打击措施。因此，被告的行为构成侵害原告的计算机软件著作权，应当承担停止侵害、赔偿损失的民事责任。</a:t>
            </a:r>
            <a:endParaRPr lang="en-US" altLang="zh-CN" sz="1400" dirty="0">
              <a:solidFill>
                <a:srgbClr val="194B85"/>
              </a:solidFill>
              <a:latin typeface="微软雅黑" panose="020B0503020204020204" pitchFamily="34" charset="-122"/>
              <a:ea typeface="微软雅黑" panose="020B0503020204020204" pitchFamily="34" charset="-122"/>
            </a:endParaRPr>
          </a:p>
          <a:p>
            <a:pPr lvl="2" algn="l">
              <a:lnSpc>
                <a:spcPct val="130000"/>
              </a:lnSpc>
            </a:pPr>
            <a:r>
              <a:rPr lang="zh-CN" altLang="en-US" sz="1400" dirty="0">
                <a:solidFill>
                  <a:srgbClr val="194B85"/>
                </a:solidFill>
                <a:latin typeface="微软雅黑" panose="020B0503020204020204" pitchFamily="34" charset="-122"/>
                <a:ea typeface="微软雅黑" panose="020B0503020204020204" pitchFamily="34" charset="-122"/>
              </a:rPr>
              <a:t>对于赔偿经济损失的金额多少，由于双方都无法提供有力的证据证明自己的说法，法院依据著作权法规定的法定赔偿规则，结合全案证据，并在走访有关行政部门了解网络游戏行业现状之后进行合理估算，最终作出判令被告立即停止侵权，赔偿原告包括合理费用在内的经济损失人民币</a:t>
            </a:r>
            <a:r>
              <a:rPr lang="en-US" altLang="zh-CN" sz="1400" dirty="0">
                <a:solidFill>
                  <a:srgbClr val="194B85"/>
                </a:solidFill>
                <a:latin typeface="微软雅黑" panose="020B0503020204020204" pitchFamily="34" charset="-122"/>
                <a:ea typeface="微软雅黑" panose="020B0503020204020204" pitchFamily="34" charset="-122"/>
              </a:rPr>
              <a:t>300</a:t>
            </a:r>
            <a:r>
              <a:rPr lang="zh-CN" altLang="en-US" sz="1400" dirty="0">
                <a:solidFill>
                  <a:srgbClr val="194B85"/>
                </a:solidFill>
                <a:latin typeface="微软雅黑" panose="020B0503020204020204" pitchFamily="34" charset="-122"/>
                <a:ea typeface="微软雅黑" panose="020B0503020204020204" pitchFamily="34" charset="-122"/>
              </a:rPr>
              <a:t>万元。</a:t>
            </a:r>
          </a:p>
        </p:txBody>
      </p:sp>
      <p:sp>
        <p:nvSpPr>
          <p:cNvPr id="4" name="灯片编号占位符 3">
            <a:extLst>
              <a:ext uri="{FF2B5EF4-FFF2-40B4-BE49-F238E27FC236}">
                <a16:creationId xmlns:a16="http://schemas.microsoft.com/office/drawing/2014/main" id="{D6804F30-804B-4CE2-BED6-590B9B9AD97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122" name="Picture 2" descr="https://img.zhuanyewanjia.com/pic/News/1611/161118171012180/161118170954680.jpg">
            <a:extLst>
              <a:ext uri="{FF2B5EF4-FFF2-40B4-BE49-F238E27FC236}">
                <a16:creationId xmlns:a16="http://schemas.microsoft.com/office/drawing/2014/main" id="{0C56E911-2A3D-42E7-9E0C-4B3EA1AD2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3091" y="3012342"/>
            <a:ext cx="2719641" cy="1423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52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12FA6-E793-48E1-B2D8-2A86B7007882}"/>
              </a:ext>
            </a:extLst>
          </p:cNvPr>
          <p:cNvSpPr>
            <a:spLocks noGrp="1"/>
          </p:cNvSpPr>
          <p:nvPr>
            <p:ph type="title"/>
          </p:nvPr>
        </p:nvSpPr>
        <p:spPr/>
        <p:txBody>
          <a:bodyPr/>
          <a:lstStyle/>
          <a:p>
            <a:r>
              <a:rPr lang="zh-CN" altLang="en-US" dirty="0"/>
              <a:t>教学内容</a:t>
            </a:r>
          </a:p>
        </p:txBody>
      </p:sp>
      <p:sp>
        <p:nvSpPr>
          <p:cNvPr id="4" name="灯片编号占位符 3">
            <a:extLst>
              <a:ext uri="{FF2B5EF4-FFF2-40B4-BE49-F238E27FC236}">
                <a16:creationId xmlns:a16="http://schemas.microsoft.com/office/drawing/2014/main" id="{BA8EA243-4BEA-44B1-818B-CF3475A7AEA4}"/>
              </a:ext>
            </a:extLst>
          </p:cNvPr>
          <p:cNvSpPr>
            <a:spLocks noGrp="1"/>
          </p:cNvSpPr>
          <p:nvPr>
            <p:ph type="sldNum" sz="quarter" idx="12"/>
          </p:nvPr>
        </p:nvSpPr>
        <p:spPr/>
        <p:txBody>
          <a:bodyPr/>
          <a:lstStyle/>
          <a:p>
            <a:fld id="{8721491F-D304-4A06-8CBD-23BCF5D1E510}" type="slidenum">
              <a:rPr lang="zh-CN" altLang="en-US" smtClean="0"/>
              <a:pPr/>
              <a:t>2</a:t>
            </a:fld>
            <a:endParaRPr lang="zh-CN" altLang="en-US" dirty="0"/>
          </a:p>
        </p:txBody>
      </p:sp>
      <p:graphicFrame>
        <p:nvGraphicFramePr>
          <p:cNvPr id="5" name="表格 4">
            <a:extLst>
              <a:ext uri="{FF2B5EF4-FFF2-40B4-BE49-F238E27FC236}">
                <a16:creationId xmlns:a16="http://schemas.microsoft.com/office/drawing/2014/main" id="{5FFF21FB-60DC-CDB9-F8B6-5830EF6506F3}"/>
              </a:ext>
            </a:extLst>
          </p:cNvPr>
          <p:cNvGraphicFramePr>
            <a:graphicFrameLocks noGrp="1"/>
          </p:cNvGraphicFramePr>
          <p:nvPr>
            <p:extLst>
              <p:ext uri="{D42A27DB-BD31-4B8C-83A1-F6EECF244321}">
                <p14:modId xmlns:p14="http://schemas.microsoft.com/office/powerpoint/2010/main" val="1293990975"/>
              </p:ext>
            </p:extLst>
          </p:nvPr>
        </p:nvGraphicFramePr>
        <p:xfrm>
          <a:off x="286555" y="1166486"/>
          <a:ext cx="11251021" cy="4852131"/>
        </p:xfrm>
        <a:graphic>
          <a:graphicData uri="http://schemas.openxmlformats.org/drawingml/2006/table">
            <a:tbl>
              <a:tblPr>
                <a:tableStyleId>{5C22544A-7EE6-4342-B048-85BDC9FD1C3A}</a:tableStyleId>
              </a:tblPr>
              <a:tblGrid>
                <a:gridCol w="2409580">
                  <a:extLst>
                    <a:ext uri="{9D8B030D-6E8A-4147-A177-3AD203B41FA5}">
                      <a16:colId xmlns:a16="http://schemas.microsoft.com/office/drawing/2014/main" val="3387329542"/>
                    </a:ext>
                  </a:extLst>
                </a:gridCol>
                <a:gridCol w="5372100">
                  <a:extLst>
                    <a:ext uri="{9D8B030D-6E8A-4147-A177-3AD203B41FA5}">
                      <a16:colId xmlns:a16="http://schemas.microsoft.com/office/drawing/2014/main" val="3842411723"/>
                    </a:ext>
                  </a:extLst>
                </a:gridCol>
                <a:gridCol w="853889">
                  <a:extLst>
                    <a:ext uri="{9D8B030D-6E8A-4147-A177-3AD203B41FA5}">
                      <a16:colId xmlns:a16="http://schemas.microsoft.com/office/drawing/2014/main" val="1876341773"/>
                    </a:ext>
                  </a:extLst>
                </a:gridCol>
                <a:gridCol w="653863">
                  <a:extLst>
                    <a:ext uri="{9D8B030D-6E8A-4147-A177-3AD203B41FA5}">
                      <a16:colId xmlns:a16="http://schemas.microsoft.com/office/drawing/2014/main" val="1476985177"/>
                    </a:ext>
                  </a:extLst>
                </a:gridCol>
                <a:gridCol w="653863">
                  <a:extLst>
                    <a:ext uri="{9D8B030D-6E8A-4147-A177-3AD203B41FA5}">
                      <a16:colId xmlns:a16="http://schemas.microsoft.com/office/drawing/2014/main" val="439713201"/>
                    </a:ext>
                  </a:extLst>
                </a:gridCol>
                <a:gridCol w="653863">
                  <a:extLst>
                    <a:ext uri="{9D8B030D-6E8A-4147-A177-3AD203B41FA5}">
                      <a16:colId xmlns:a16="http://schemas.microsoft.com/office/drawing/2014/main" val="3184935153"/>
                    </a:ext>
                  </a:extLst>
                </a:gridCol>
                <a:gridCol w="653863">
                  <a:extLst>
                    <a:ext uri="{9D8B030D-6E8A-4147-A177-3AD203B41FA5}">
                      <a16:colId xmlns:a16="http://schemas.microsoft.com/office/drawing/2014/main" val="2865534016"/>
                    </a:ext>
                  </a:extLst>
                </a:gridCol>
              </a:tblGrid>
              <a:tr h="635859">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标题</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课程内容</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重难点</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支撑课程目标</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课内学时</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教学</a:t>
                      </a:r>
                      <a:endPar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方式</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课外</a:t>
                      </a:r>
                      <a:endPar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学时</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课外</a:t>
                      </a:r>
                      <a:endPar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p>
                      <a:pPr marL="0" algn="ctr"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环节</a:t>
                      </a:r>
                    </a:p>
                  </a:txBody>
                  <a:tcPr marL="45720" marR="4572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402374821"/>
                  </a:ext>
                </a:extLst>
              </a:tr>
              <a:tr h="828017">
                <a:tc>
                  <a:txBody>
                    <a:bodyPr/>
                    <a:lstStyle/>
                    <a:p>
                      <a:pPr marL="0" algn="l" defTabSz="914400" rtl="0" eaLnBrk="1" fontAlgn="ctr" latinLnBrk="0" hangingPunct="1"/>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第</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5</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章 知识产权</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lnSpc>
                          <a:spcPct val="14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本章重点难点：运用所学的知识产权相关法律法规知识，学会分析工程实践中涉及的知识产权问题。</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113916786"/>
                  </a:ext>
                </a:extLst>
              </a:tr>
              <a:tr h="828017">
                <a:tc>
                  <a:txBody>
                    <a:bodyPr/>
                    <a:lstStyle/>
                    <a:p>
                      <a:pPr marL="0" algn="l"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5.1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法律法规</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lnSpc>
                          <a:spcPct val="14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充分了解知识产权相关法律法规及体系。</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M4</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zh-CN" alt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讲授、讨论</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自学</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691646667"/>
                  </a:ext>
                </a:extLst>
              </a:tr>
              <a:tr h="828017">
                <a:tc>
                  <a:txBody>
                    <a:bodyPr/>
                    <a:lstStyle/>
                    <a:p>
                      <a:pPr marL="0" algn="l"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5.2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开源软件许可协议</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lnSpc>
                          <a:spcPct val="14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了解五种开源协议</a:t>
                      </a: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(GPL</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LGPL</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BSD</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MIT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Apache)</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，学会如何选择合适的开源协议。</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M4</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讲授、讨论</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自学</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023596388"/>
                  </a:ext>
                </a:extLst>
              </a:tr>
              <a:tr h="1728000">
                <a:tc>
                  <a:txBody>
                    <a:bodyPr/>
                    <a:lstStyle/>
                    <a:p>
                      <a:pPr marL="0" algn="l"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5.3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合规管理</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lnSpc>
                          <a:spcPct val="14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认识到合规管理的重要性，了解合规管理的方法。</a:t>
                      </a:r>
                      <a:endPar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p>
                      <a:pPr marL="0" algn="l" defTabSz="914400" rtl="0" eaLnBrk="1" fontAlgn="ctr" latinLnBrk="0" hangingPunct="1">
                        <a:lnSpc>
                          <a:spcPct val="140000"/>
                        </a:lnSpc>
                      </a:pPr>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案例分析作业：在第一章的复杂工程问题基础上深刻分析该工程可能产生的知识产权法律问题，理解应承担的法律责任。</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M4</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1</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zh-CN" alt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讲授、讨论</a:t>
                      </a: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a:t>
                      </a:r>
                      <a:endPar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40000"/>
                        </a:lnSpc>
                      </a:pPr>
                      <a:r>
                        <a:rPr lang="zh-CN" altLang="en-US" sz="1800" b="1" u="none" strike="noStrike" kern="1200" noProof="0" dirty="0">
                          <a:solidFill>
                            <a:srgbClr val="194B85"/>
                          </a:solidFill>
                          <a:effectLst/>
                          <a:latin typeface="微软雅黑" panose="020B0503020204020204" pitchFamily="34" charset="-122"/>
                          <a:ea typeface="微软雅黑" panose="020B0503020204020204" pitchFamily="34" charset="-122"/>
                          <a:cs typeface="+mn-cs"/>
                        </a:rPr>
                        <a:t>案例分析作业</a:t>
                      </a:r>
                      <a:endPar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endParaRPr>
                    </a:p>
                  </a:txBody>
                  <a:tcPr marL="68580" marR="68580" marT="0"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1747261768"/>
                  </a:ext>
                </a:extLst>
              </a:tr>
            </a:tbl>
          </a:graphicData>
        </a:graphic>
      </p:graphicFrame>
    </p:spTree>
    <p:extLst>
      <p:ext uri="{BB962C8B-B14F-4D97-AF65-F5344CB8AC3E}">
        <p14:creationId xmlns:p14="http://schemas.microsoft.com/office/powerpoint/2010/main" val="256235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7F9F9-E58C-4EEC-B134-D57D55A298F1}"/>
              </a:ext>
            </a:extLst>
          </p:cNvPr>
          <p:cNvSpPr>
            <a:spLocks noGrp="1"/>
          </p:cNvSpPr>
          <p:nvPr>
            <p:ph type="title"/>
          </p:nvPr>
        </p:nvSpPr>
        <p:spPr/>
        <p:txBody>
          <a:bodyPr/>
          <a:lstStyle/>
          <a:p>
            <a:r>
              <a:rPr lang="zh-CN" altLang="en-US" dirty="0"/>
              <a:t>知识产权相关案例</a:t>
            </a:r>
          </a:p>
        </p:txBody>
      </p:sp>
      <p:sp>
        <p:nvSpPr>
          <p:cNvPr id="3" name="内容占位符 2">
            <a:extLst>
              <a:ext uri="{FF2B5EF4-FFF2-40B4-BE49-F238E27FC236}">
                <a16:creationId xmlns:a16="http://schemas.microsoft.com/office/drawing/2014/main" id="{8B7C2CBA-1398-428D-B194-FCD95522D93B}"/>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教父之父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柳谷书</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https://www.bilibili.com/video/BV1Yr4y1m7pm/?share_source=copy_web&amp;vd_source=62159199243b7773d32dde0554ded6d5</a:t>
            </a:r>
            <a:endParaRPr lang="en-US" altLang="zh-CN" sz="2000" dirty="0">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专利法顶层设计</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https://www.bilibili.com/video/BV1Kq4y1171R/?share_source=copy_web&amp;vd_source=62159199243b7773d32dde0554ded6d5</a:t>
            </a:r>
            <a:endParaRPr lang="en-US" altLang="zh-CN" sz="2000" dirty="0">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知识产权与国家安全</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https://www.bilibili.com/video/BV1jq4y1h7s7/?share_source=copy_web&amp;vd_source=62159199243b7773d32dde0554ded6d5</a:t>
            </a:r>
            <a:endParaRPr lang="en-US" altLang="zh-CN" sz="2000" dirty="0"/>
          </a:p>
          <a:p>
            <a:pPr>
              <a:buFont typeface="Wingdings" panose="05000000000000000000" pitchFamily="2" charset="2"/>
              <a:buChar char="n"/>
            </a:pPr>
            <a:endParaRPr lang="en-US" altLang="zh-CN" sz="2000" dirty="0"/>
          </a:p>
          <a:p>
            <a:pPr>
              <a:buFont typeface="Wingdings" panose="05000000000000000000" pitchFamily="2" charset="2"/>
              <a:buChar char="n"/>
            </a:pPr>
            <a:endParaRPr lang="zh-CN" altLang="en-US" sz="2000" dirty="0"/>
          </a:p>
        </p:txBody>
      </p:sp>
      <p:sp>
        <p:nvSpPr>
          <p:cNvPr id="4" name="灯片编号占位符 3">
            <a:extLst>
              <a:ext uri="{FF2B5EF4-FFF2-40B4-BE49-F238E27FC236}">
                <a16:creationId xmlns:a16="http://schemas.microsoft.com/office/drawing/2014/main" id="{D6804F30-804B-4CE2-BED6-590B9B9AD97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30982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02</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开源软件许可协议</a:t>
            </a:r>
          </a:p>
        </p:txBody>
      </p:sp>
    </p:spTree>
    <p:extLst>
      <p:ext uri="{BB962C8B-B14F-4D97-AF65-F5344CB8AC3E}">
        <p14:creationId xmlns:p14="http://schemas.microsoft.com/office/powerpoint/2010/main" val="362463827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00FB8-1CBA-4D5B-AB25-4B3782AC1D13}"/>
              </a:ext>
            </a:extLst>
          </p:cNvPr>
          <p:cNvSpPr>
            <a:spLocks noGrp="1"/>
          </p:cNvSpPr>
          <p:nvPr>
            <p:ph type="title"/>
          </p:nvPr>
        </p:nvSpPr>
        <p:spPr/>
        <p:txBody>
          <a:bodyPr/>
          <a:lstStyle/>
          <a:p>
            <a:r>
              <a:rPr lang="zh-CN" altLang="en-US" dirty="0"/>
              <a:t>相关概念</a:t>
            </a:r>
          </a:p>
        </p:txBody>
      </p:sp>
      <p:sp>
        <p:nvSpPr>
          <p:cNvPr id="3" name="内容占位符 2">
            <a:extLst>
              <a:ext uri="{FF2B5EF4-FFF2-40B4-BE49-F238E27FC236}">
                <a16:creationId xmlns:a16="http://schemas.microsoft.com/office/drawing/2014/main" id="{70CDF53F-9E81-46AD-BCE1-792215C005F5}"/>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0" indent="0" algn="l">
              <a:lnSpc>
                <a:spcPct val="130000"/>
              </a:lnSpc>
              <a:buNone/>
            </a:pPr>
            <a:r>
              <a:rPr lang="en-US" altLang="zh-CN" sz="2400" dirty="0">
                <a:latin typeface="微软雅黑" panose="020B0503020204020204" pitchFamily="34" charset="-122"/>
                <a:ea typeface="微软雅黑" panose="020B0503020204020204" pitchFamily="34" charset="-122"/>
              </a:rPr>
              <a:t>1. Contributors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Recipients</a:t>
            </a:r>
          </a:p>
          <a:p>
            <a:pPr lvl="1" indent="-360000" algn="l">
              <a:lnSpc>
                <a:spcPct val="13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Contributors</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贡献者</a:t>
            </a:r>
            <a:r>
              <a:rPr lang="zh-CN" altLang="en-US" sz="2000" dirty="0">
                <a:latin typeface="微软雅黑" panose="020B0503020204020204" pitchFamily="34" charset="-122"/>
                <a:ea typeface="微软雅黑" panose="020B0503020204020204" pitchFamily="34" charset="-122"/>
              </a:rPr>
              <a:t>）：对某个开源软件或项目提供了代码的人或实体。</a:t>
            </a:r>
          </a:p>
          <a:p>
            <a:pPr lvl="1" indent="-360000" algn="l">
              <a:lnSpc>
                <a:spcPct val="13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Recipients</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获取者</a:t>
            </a:r>
            <a:r>
              <a:rPr lang="zh-CN" altLang="en-US" sz="2000" dirty="0">
                <a:latin typeface="微软雅黑" panose="020B0503020204020204" pitchFamily="34" charset="-122"/>
                <a:ea typeface="微软雅黑" panose="020B0503020204020204" pitchFamily="34" charset="-122"/>
              </a:rPr>
              <a:t>）：开源软件或项目的使用者。</a:t>
            </a:r>
          </a:p>
          <a:p>
            <a:pPr marL="0" indent="0" algn="l">
              <a:lnSpc>
                <a:spcPct val="130000"/>
              </a:lnSpc>
              <a:buNone/>
            </a:pPr>
            <a:r>
              <a:rPr lang="en-US" altLang="zh-CN" sz="2400" dirty="0">
                <a:latin typeface="微软雅黑" panose="020B0503020204020204" pitchFamily="34" charset="-122"/>
                <a:ea typeface="微软雅黑" panose="020B0503020204020204" pitchFamily="34" charset="-122"/>
              </a:rPr>
              <a:t>2. Source Code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Object Code</a:t>
            </a:r>
          </a:p>
          <a:p>
            <a:pPr lvl="1" indent="-360000" algn="l">
              <a:lnSpc>
                <a:spcPct val="130000"/>
              </a:lnSpc>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Source Code</a:t>
            </a:r>
            <a:r>
              <a:rPr lang="zh-CN" altLang="en-US" sz="2000" dirty="0">
                <a:latin typeface="微软雅黑" panose="020B0503020204020204" pitchFamily="34" charset="-122"/>
                <a:ea typeface="微软雅黑" panose="020B0503020204020204" pitchFamily="34" charset="-122"/>
              </a:rPr>
              <a:t>：由各种语言写成的源代码 。</a:t>
            </a:r>
          </a:p>
          <a:p>
            <a:pPr lvl="1" indent="-360000" algn="l">
              <a:lnSpc>
                <a:spcPct val="130000"/>
              </a:lnSpc>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Object Code</a:t>
            </a:r>
            <a:r>
              <a:rPr lang="zh-CN" altLang="en-US" sz="2000" dirty="0">
                <a:latin typeface="微软雅黑" panose="020B0503020204020204" pitchFamily="34" charset="-122"/>
                <a:ea typeface="微软雅黑" panose="020B0503020204020204" pitchFamily="34" charset="-122"/>
              </a:rPr>
              <a:t>：源代码经过编译后，提供接口供他人使用的目标代码（如</a:t>
            </a:r>
            <a:r>
              <a:rPr lang="en-US" altLang="zh-CN" sz="2000" dirty="0">
                <a:latin typeface="微软雅黑" panose="020B0503020204020204" pitchFamily="34" charset="-122"/>
                <a:ea typeface="微软雅黑" panose="020B0503020204020204" pitchFamily="34" charset="-122"/>
              </a:rPr>
              <a:t>DLL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JAR</a:t>
            </a:r>
            <a:r>
              <a:rPr lang="zh-CN" altLang="en-US" sz="2000" dirty="0">
                <a:latin typeface="微软雅黑" panose="020B0503020204020204" pitchFamily="34" charset="-122"/>
                <a:ea typeface="微软雅黑" panose="020B0503020204020204" pitchFamily="34" charset="-122"/>
              </a:rPr>
              <a:t>等）。</a:t>
            </a:r>
          </a:p>
          <a:p>
            <a:pPr marL="0" indent="0" algn="l">
              <a:lnSpc>
                <a:spcPct val="130000"/>
              </a:lnSpc>
              <a:buNone/>
            </a:pPr>
            <a:r>
              <a:rPr lang="en-US" altLang="zh-CN" sz="2400" dirty="0">
                <a:latin typeface="微软雅黑" panose="020B0503020204020204" pitchFamily="34" charset="-122"/>
                <a:ea typeface="微软雅黑" panose="020B0503020204020204" pitchFamily="34" charset="-122"/>
              </a:rPr>
              <a:t>3. Derivative Module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Separate Module</a:t>
            </a:r>
          </a:p>
          <a:p>
            <a:pPr lvl="1" indent="-360000" algn="l">
              <a:lnSpc>
                <a:spcPct val="13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Derivative Module</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衍生模块</a:t>
            </a:r>
            <a:r>
              <a:rPr lang="zh-CN" altLang="en-US" sz="2000" dirty="0">
                <a:latin typeface="微软雅黑" panose="020B0503020204020204" pitchFamily="34" charset="-122"/>
                <a:ea typeface="微软雅黑" panose="020B0503020204020204" pitchFamily="34" charset="-122"/>
              </a:rPr>
              <a:t>）：依托或包含开源代码而产生的代码，是对“源代码模块”的增强、改善和延续。</a:t>
            </a:r>
          </a:p>
          <a:p>
            <a:pPr lvl="1" indent="-360000" algn="l">
              <a:lnSpc>
                <a:spcPct val="13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Separate Module</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独立模块</a:t>
            </a:r>
            <a:r>
              <a:rPr lang="zh-CN" altLang="en-US" sz="2000" dirty="0">
                <a:latin typeface="微软雅黑" panose="020B0503020204020204" pitchFamily="34" charset="-122"/>
                <a:ea typeface="微软雅黑" panose="020B0503020204020204" pitchFamily="34" charset="-122"/>
              </a:rPr>
              <a:t>）：参考或借助“源代码”开发出来的独立的，不包含、不依赖于原“源代码模块”的功能模块。</a:t>
            </a:r>
          </a:p>
        </p:txBody>
      </p:sp>
      <p:sp>
        <p:nvSpPr>
          <p:cNvPr id="4" name="灯片编号占位符 3">
            <a:extLst>
              <a:ext uri="{FF2B5EF4-FFF2-40B4-BE49-F238E27FC236}">
                <a16:creationId xmlns:a16="http://schemas.microsoft.com/office/drawing/2014/main" id="{489E87FE-0C9D-46CC-9DDA-8E838839278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42164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00FB8-1CBA-4D5B-AB25-4B3782AC1D13}"/>
              </a:ext>
            </a:extLst>
          </p:cNvPr>
          <p:cNvSpPr>
            <a:spLocks noGrp="1"/>
          </p:cNvSpPr>
          <p:nvPr>
            <p:ph type="title"/>
          </p:nvPr>
        </p:nvSpPr>
        <p:spPr/>
        <p:txBody>
          <a:bodyPr/>
          <a:lstStyle/>
          <a:p>
            <a:r>
              <a:rPr lang="zh-CN" altLang="en-US" dirty="0"/>
              <a:t>开源软件许可协议</a:t>
            </a:r>
          </a:p>
        </p:txBody>
      </p:sp>
      <p:sp>
        <p:nvSpPr>
          <p:cNvPr id="3" name="内容占位符 2">
            <a:extLst>
              <a:ext uri="{FF2B5EF4-FFF2-40B4-BE49-F238E27FC236}">
                <a16:creationId xmlns:a16="http://schemas.microsoft.com/office/drawing/2014/main" id="{70CDF53F-9E81-46AD-BCE1-792215C005F5}"/>
              </a:ext>
            </a:extLst>
          </p:cNvPr>
          <p:cNvSpPr>
            <a:spLocks noGrp="1"/>
          </p:cNvSpPr>
          <p:nvPr>
            <p:ph idx="1"/>
          </p:nvPr>
        </p:nvSpPr>
        <p:spPr>
          <a:xfrm>
            <a:off x="673100" y="1096241"/>
            <a:ext cx="10864850" cy="5040000"/>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342900" indent="-342900" algn="l">
              <a:lnSpc>
                <a:spcPct val="12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OSI</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Open Source Initiative</a:t>
            </a:r>
            <a:r>
              <a:rPr lang="zh-CN" altLang="en-US" sz="2400" dirty="0">
                <a:latin typeface="微软雅黑" panose="020B0503020204020204" pitchFamily="34" charset="-122"/>
                <a:ea typeface="微软雅黑" panose="020B0503020204020204" pitchFamily="34" charset="-122"/>
              </a:rPr>
              <a:t>）为维护作者和贡献者的合法权利而开发</a:t>
            </a:r>
          </a:p>
          <a:p>
            <a:pPr lvl="1" indent="-360000" algn="l">
              <a:lnSpc>
                <a:spcPct val="12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截至</a:t>
            </a:r>
            <a:r>
              <a:rPr lang="en-US" altLang="zh-CN" sz="2000" dirty="0">
                <a:latin typeface="微软雅黑" panose="020B0503020204020204" pitchFamily="34" charset="-122"/>
                <a:ea typeface="微软雅黑" panose="020B0503020204020204" pitchFamily="34" charset="-122"/>
              </a:rPr>
              <a:t>2023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月存在有上百种，</a:t>
            </a:r>
            <a:r>
              <a:rPr lang="en-US" altLang="zh-CN" sz="2000" dirty="0">
                <a:latin typeface="微软雅黑" panose="020B0503020204020204" pitchFamily="34" charset="-122"/>
                <a:ea typeface="微软雅黑" panose="020B0503020204020204" pitchFamily="34" charset="-122"/>
              </a:rPr>
              <a:t>OSI</a:t>
            </a:r>
            <a:r>
              <a:rPr lang="zh-CN" altLang="en-US" sz="2000" dirty="0">
                <a:latin typeface="微软雅黑" panose="020B0503020204020204" pitchFamily="34" charset="-122"/>
                <a:ea typeface="微软雅黑" panose="020B0503020204020204" pitchFamily="34" charset="-122"/>
              </a:rPr>
              <a:t>批准的有</a:t>
            </a:r>
            <a:r>
              <a:rPr lang="en-US" altLang="zh-CN" sz="2000" dirty="0">
                <a:latin typeface="微软雅黑" panose="020B0503020204020204" pitchFamily="34" charset="-122"/>
                <a:ea typeface="微软雅黑" panose="020B0503020204020204" pitchFamily="34" charset="-122"/>
              </a:rPr>
              <a:t>60</a:t>
            </a:r>
            <a:r>
              <a:rPr lang="zh-CN" altLang="en-US" sz="2000" dirty="0">
                <a:latin typeface="微软雅黑" panose="020B0503020204020204" pitchFamily="34" charset="-122"/>
                <a:ea typeface="微软雅黑" panose="020B0503020204020204" pitchFamily="34" charset="-122"/>
              </a:rPr>
              <a:t>多种</a:t>
            </a:r>
            <a:endParaRPr lang="en-US" altLang="zh-CN" sz="2000" dirty="0">
              <a:latin typeface="微软雅黑" panose="020B0503020204020204" pitchFamily="34" charset="-122"/>
              <a:ea typeface="微软雅黑" panose="020B0503020204020204" pitchFamily="34" charset="-122"/>
            </a:endParaRPr>
          </a:p>
          <a:p>
            <a:pPr marL="342900" indent="-342900" algn="l">
              <a:lnSpc>
                <a:spcPct val="12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主流的许可有：</a:t>
            </a:r>
          </a:p>
          <a:p>
            <a:pPr lvl="1" indent="-360000" algn="l">
              <a:lnSpc>
                <a:spcPct val="12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GNU General Public License (GPL)</a:t>
            </a:r>
          </a:p>
          <a:p>
            <a:pPr lvl="1" indent="-360000" algn="l">
              <a:lnSpc>
                <a:spcPct val="12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GNU Library or “Lesser” General Public License (LGPL)</a:t>
            </a:r>
          </a:p>
          <a:p>
            <a:pPr lvl="1" indent="-360000" algn="l">
              <a:lnSpc>
                <a:spcPct val="12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BSD 2-Clause “Simplified” or “FreeBSD” license (BSD 2-Clause)</a:t>
            </a:r>
          </a:p>
          <a:p>
            <a:pPr lvl="1" indent="-360000" algn="l">
              <a:lnSpc>
                <a:spcPct val="12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BSD 3-Clause “New” or “Revised” license (BSD 3-Clause)</a:t>
            </a:r>
          </a:p>
          <a:p>
            <a:pPr lvl="1" indent="-360000" algn="l">
              <a:lnSpc>
                <a:spcPct val="12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Apache License 2.0 (Apache-2.0)</a:t>
            </a:r>
          </a:p>
          <a:p>
            <a:pPr lvl="1" indent="-360000" algn="l">
              <a:lnSpc>
                <a:spcPct val="12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MIT license (MIT)</a:t>
            </a:r>
          </a:p>
          <a:p>
            <a:pPr lvl="1" indent="-360000" algn="l">
              <a:lnSpc>
                <a:spcPct val="12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Mozilla Public License (MPL)</a:t>
            </a:r>
          </a:p>
          <a:p>
            <a:pPr lvl="1" indent="-360000" algn="l">
              <a:lnSpc>
                <a:spcPct val="12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Common Development and Distribution License (CDDL)</a:t>
            </a:r>
          </a:p>
          <a:p>
            <a:pPr lvl="1" indent="-360000" algn="l">
              <a:lnSpc>
                <a:spcPct val="12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Eclipse Public License (EPL)</a:t>
            </a:r>
          </a:p>
        </p:txBody>
      </p:sp>
      <p:sp>
        <p:nvSpPr>
          <p:cNvPr id="4" name="灯片编号占位符 3">
            <a:extLst>
              <a:ext uri="{FF2B5EF4-FFF2-40B4-BE49-F238E27FC236}">
                <a16:creationId xmlns:a16="http://schemas.microsoft.com/office/drawing/2014/main" id="{489E87FE-0C9D-46CC-9DDA-8E838839278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2717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FB6BC-61C3-4E7E-B4C6-5A44B928AA2B}"/>
              </a:ext>
            </a:extLst>
          </p:cNvPr>
          <p:cNvSpPr>
            <a:spLocks noGrp="1"/>
          </p:cNvSpPr>
          <p:nvPr>
            <p:ph type="title"/>
          </p:nvPr>
        </p:nvSpPr>
        <p:spPr/>
        <p:txBody>
          <a:bodyPr>
            <a:normAutofit/>
          </a:bodyPr>
          <a:lstStyle/>
          <a:p>
            <a:r>
              <a:rPr lang="en-US" altLang="zh-CN" dirty="0"/>
              <a:t>GPL ( GNU General Public License )</a:t>
            </a:r>
          </a:p>
        </p:txBody>
      </p:sp>
      <p:sp>
        <p:nvSpPr>
          <p:cNvPr id="3" name="内容占位符 2">
            <a:extLst>
              <a:ext uri="{FF2B5EF4-FFF2-40B4-BE49-F238E27FC236}">
                <a16:creationId xmlns:a16="http://schemas.microsoft.com/office/drawing/2014/main" id="{DA1903D5-E3B6-4EE5-B4A3-6994B59275D4}"/>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92500" lnSpcReduction="20000"/>
          </a:bodyPr>
          <a:lstStyle/>
          <a:p>
            <a:pPr marL="342900" indent="-342900" algn="l">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GNU</a:t>
            </a:r>
          </a:p>
          <a:p>
            <a:pPr lvl="1" indent="-360000" algn="l">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Richard Stallman</a:t>
            </a: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世纪</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年代发起的项目，也代表组织、计划、操作系统</a:t>
            </a:r>
            <a:endParaRPr lang="en-US" altLang="zh-CN" sz="2000" dirty="0">
              <a:latin typeface="微软雅黑" panose="020B0503020204020204" pitchFamily="34" charset="-122"/>
              <a:ea typeface="微软雅黑" panose="020B0503020204020204" pitchFamily="34" charset="-122"/>
            </a:endParaRPr>
          </a:p>
          <a:p>
            <a:pPr lvl="1" indent="-360000" algn="l">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1985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Richard Stallman</a:t>
            </a:r>
            <a:r>
              <a:rPr lang="zh-CN" altLang="en-US" sz="2000" dirty="0">
                <a:latin typeface="微软雅黑" panose="020B0503020204020204" pitchFamily="34" charset="-122"/>
                <a:ea typeface="微软雅黑" panose="020B0503020204020204" pitchFamily="34" charset="-122"/>
              </a:rPr>
              <a:t>创建自由软件基金会（</a:t>
            </a:r>
            <a:r>
              <a:rPr lang="en-US" altLang="zh-CN" sz="2000" dirty="0">
                <a:latin typeface="微软雅黑" panose="020B0503020204020204" pitchFamily="34" charset="-122"/>
                <a:ea typeface="微软雅黑" panose="020B0503020204020204" pitchFamily="34" charset="-122"/>
              </a:rPr>
              <a:t>FSF</a:t>
            </a:r>
            <a:r>
              <a:rPr lang="zh-CN" altLang="en-US" sz="2000" dirty="0">
                <a:latin typeface="微软雅黑" panose="020B0503020204020204" pitchFamily="34" charset="-122"/>
                <a:ea typeface="微软雅黑" panose="020B0503020204020204" pitchFamily="34" charset="-122"/>
              </a:rPr>
              <a:t>），主要工作是执行</a:t>
            </a:r>
            <a:r>
              <a:rPr lang="en-US" altLang="zh-CN" sz="2000" dirty="0">
                <a:latin typeface="微软雅黑" panose="020B0503020204020204" pitchFamily="34" charset="-122"/>
                <a:ea typeface="微软雅黑" panose="020B0503020204020204" pitchFamily="34" charset="-122"/>
              </a:rPr>
              <a:t>GNU</a:t>
            </a:r>
            <a:r>
              <a:rPr lang="zh-CN" altLang="en-US" sz="2000" dirty="0">
                <a:latin typeface="微软雅黑" panose="020B0503020204020204" pitchFamily="34" charset="-122"/>
                <a:ea typeface="微软雅黑" panose="020B0503020204020204" pitchFamily="34" charset="-122"/>
              </a:rPr>
              <a:t>计划</a:t>
            </a:r>
            <a:endParaRPr lang="en-US" altLang="zh-CN" sz="2000" dirty="0">
              <a:latin typeface="微软雅黑" panose="020B0503020204020204" pitchFamily="34" charset="-122"/>
              <a:ea typeface="微软雅黑" panose="020B0503020204020204" pitchFamily="34" charset="-122"/>
            </a:endParaRPr>
          </a:p>
          <a:p>
            <a:pPr lvl="1" indent="-360000" algn="l">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FSF</a:t>
            </a:r>
            <a:r>
              <a:rPr lang="zh-CN" altLang="en-US" sz="2000" dirty="0">
                <a:latin typeface="微软雅黑" panose="020B0503020204020204" pitchFamily="34" charset="-122"/>
                <a:ea typeface="微软雅黑" panose="020B0503020204020204" pitchFamily="34" charset="-122"/>
              </a:rPr>
              <a:t>发布的主要开源协议包括</a:t>
            </a:r>
            <a:r>
              <a:rPr lang="en-US" altLang="zh-CN" sz="2000" dirty="0">
                <a:latin typeface="微软雅黑" panose="020B0503020204020204" pitchFamily="34" charset="-122"/>
                <a:ea typeface="微软雅黑" panose="020B0503020204020204" pitchFamily="34" charset="-122"/>
              </a:rPr>
              <a:t>GPL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LGPL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GFDL</a:t>
            </a:r>
          </a:p>
          <a:p>
            <a:pPr marL="342900" indent="-342900" algn="l">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GPL</a:t>
            </a:r>
          </a:p>
          <a:p>
            <a:pPr lvl="1" indent="-360000" algn="l">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代码开源免费使用；引用、修改、衍生代码开源免费使用；不允许修改后和衍生的代码</a:t>
            </a:r>
            <a:r>
              <a:rPr lang="zh-CN" altLang="en-US" sz="2000" b="1" dirty="0">
                <a:latin typeface="微软雅黑" panose="020B0503020204020204" pitchFamily="34" charset="-122"/>
                <a:ea typeface="微软雅黑" panose="020B0503020204020204" pitchFamily="34" charset="-122"/>
              </a:rPr>
              <a:t>做为闭源</a:t>
            </a:r>
            <a:r>
              <a:rPr lang="zh-CN" altLang="en-US" sz="2000" dirty="0">
                <a:latin typeface="微软雅黑" panose="020B0503020204020204" pitchFamily="34" charset="-122"/>
                <a:ea typeface="微软雅黑" panose="020B0503020204020204" pitchFamily="34" charset="-122"/>
              </a:rPr>
              <a:t>的商业软件发布和销售。</a:t>
            </a:r>
          </a:p>
          <a:p>
            <a:pPr lvl="1" indent="-360000" algn="l">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只要在一个软件中使用（类库引用、修改或衍生）</a:t>
            </a:r>
            <a:r>
              <a:rPr lang="en-US" altLang="zh-CN" sz="2000" dirty="0">
                <a:latin typeface="微软雅黑" panose="020B0503020204020204" pitchFamily="34" charset="-122"/>
                <a:ea typeface="微软雅黑" panose="020B0503020204020204" pitchFamily="34" charset="-122"/>
              </a:rPr>
              <a:t>GPL</a:t>
            </a:r>
            <a:r>
              <a:rPr lang="zh-CN" altLang="en-US" sz="2000" dirty="0">
                <a:latin typeface="微软雅黑" panose="020B0503020204020204" pitchFamily="34" charset="-122"/>
                <a:ea typeface="微软雅黑" panose="020B0503020204020204" pitchFamily="34" charset="-122"/>
              </a:rPr>
              <a:t>协议的产品，则该软件必须也采用</a:t>
            </a:r>
            <a:r>
              <a:rPr lang="en-US" altLang="zh-CN" sz="2000" dirty="0">
                <a:latin typeface="微软雅黑" panose="020B0503020204020204" pitchFamily="34" charset="-122"/>
                <a:ea typeface="微软雅黑" panose="020B0503020204020204" pitchFamily="34" charset="-122"/>
              </a:rPr>
              <a:t>GPL</a:t>
            </a:r>
            <a:r>
              <a:rPr lang="zh-CN" altLang="en-US" sz="2000" dirty="0">
                <a:latin typeface="微软雅黑" panose="020B0503020204020204" pitchFamily="34" charset="-122"/>
                <a:ea typeface="微软雅黑" panose="020B0503020204020204" pitchFamily="34" charset="-122"/>
              </a:rPr>
              <a:t>协议，既必须也是开源和免费。这就是所谓的“传染性”。</a:t>
            </a:r>
          </a:p>
          <a:p>
            <a:pPr lvl="1" indent="-360000" algn="l">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不适合商业软件或者对代码有保密要求的部门。</a:t>
            </a:r>
          </a:p>
          <a:p>
            <a:pPr lvl="1" indent="-360000" algn="l">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占开源项目的一半：</a:t>
            </a:r>
            <a:r>
              <a:rPr lang="en-US" altLang="zh-CN" sz="2000" dirty="0">
                <a:latin typeface="微软雅黑" panose="020B0503020204020204" pitchFamily="34" charset="-122"/>
                <a:ea typeface="微软雅黑" panose="020B0503020204020204" pitchFamily="34" charset="-122"/>
              </a:rPr>
              <a:t>GNU</a:t>
            </a:r>
            <a:r>
              <a:rPr lang="zh-CN" altLang="en-US" sz="2000" dirty="0">
                <a:latin typeface="微软雅黑" panose="020B0503020204020204" pitchFamily="34" charset="-122"/>
                <a:ea typeface="微软雅黑" panose="020B0503020204020204" pitchFamily="34" charset="-122"/>
              </a:rPr>
              <a:t>系列的编译器和调试器、</a:t>
            </a:r>
            <a:r>
              <a:rPr lang="en-US"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eMule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Java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MySQL</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要点：</a:t>
            </a:r>
            <a:r>
              <a:rPr lang="zh-CN" altLang="en-US" sz="2400" b="1" dirty="0">
                <a:latin typeface="微软雅黑" panose="020B0503020204020204" pitchFamily="34" charset="-122"/>
                <a:ea typeface="微软雅黑" panose="020B0503020204020204" pitchFamily="34" charset="-122"/>
              </a:rPr>
              <a:t>允许商业化销售，但不允许封闭源代码</a:t>
            </a:r>
            <a:r>
              <a:rPr lang="zh-CN" altLang="en-US" sz="2400" dirty="0">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C8AD2488-6794-4D8E-9224-DD0FD9320C4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1889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FB6BC-61C3-4E7E-B4C6-5A44B928AA2B}"/>
              </a:ext>
            </a:extLst>
          </p:cNvPr>
          <p:cNvSpPr>
            <a:spLocks noGrp="1"/>
          </p:cNvSpPr>
          <p:nvPr>
            <p:ph type="title"/>
          </p:nvPr>
        </p:nvSpPr>
        <p:spPr/>
        <p:txBody>
          <a:bodyPr>
            <a:normAutofit/>
          </a:bodyPr>
          <a:lstStyle/>
          <a:p>
            <a:r>
              <a:rPr lang="en-US" altLang="zh-CN" dirty="0"/>
              <a:t>LGPL ( Lesser General Public License )</a:t>
            </a:r>
          </a:p>
        </p:txBody>
      </p:sp>
      <p:sp>
        <p:nvSpPr>
          <p:cNvPr id="3" name="内容占位符 2">
            <a:extLst>
              <a:ext uri="{FF2B5EF4-FFF2-40B4-BE49-F238E27FC236}">
                <a16:creationId xmlns:a16="http://schemas.microsoft.com/office/drawing/2014/main" id="{DA1903D5-E3B6-4EE5-B4A3-6994B59275D4}"/>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与</a:t>
            </a:r>
            <a:r>
              <a:rPr lang="en-US" altLang="zh-CN" sz="2400" dirty="0">
                <a:latin typeface="微软雅黑" panose="020B0503020204020204" pitchFamily="34" charset="-122"/>
                <a:ea typeface="微软雅黑" panose="020B0503020204020204" pitchFamily="34" charset="-122"/>
              </a:rPr>
              <a:t>GPL</a:t>
            </a:r>
            <a:r>
              <a:rPr lang="zh-CN" altLang="en-US" sz="2400" dirty="0">
                <a:latin typeface="微软雅黑" panose="020B0503020204020204" pitchFamily="34" charset="-122"/>
                <a:ea typeface="微软雅黑" panose="020B0503020204020204" pitchFamily="34" charset="-122"/>
              </a:rPr>
              <a:t>的强制性开源不同的是，</a:t>
            </a:r>
            <a:r>
              <a:rPr lang="en-US" altLang="zh-CN" sz="2400" b="1" dirty="0">
                <a:latin typeface="微软雅黑" panose="020B0503020204020204" pitchFamily="34" charset="-122"/>
                <a:ea typeface="微软雅黑" panose="020B0503020204020204" pitchFamily="34" charset="-122"/>
              </a:rPr>
              <a:t>LGPL</a:t>
            </a:r>
            <a:r>
              <a:rPr lang="zh-CN" altLang="en-US" sz="2400" b="1" dirty="0">
                <a:latin typeface="微软雅黑" panose="020B0503020204020204" pitchFamily="34" charset="-122"/>
                <a:ea typeface="微软雅黑" panose="020B0503020204020204" pitchFamily="34" charset="-122"/>
              </a:rPr>
              <a:t>允许商业软件通过类库引用</a:t>
            </a:r>
            <a:r>
              <a:rPr lang="en-US" altLang="zh-CN" sz="2400" b="1" dirty="0">
                <a:latin typeface="微软雅黑" panose="020B0503020204020204" pitchFamily="34" charset="-122"/>
                <a:ea typeface="微软雅黑" panose="020B0503020204020204" pitchFamily="34" charset="-122"/>
              </a:rPr>
              <a:t>(link)</a:t>
            </a:r>
            <a:r>
              <a:rPr lang="zh-CN" altLang="en-US" sz="2400" b="1" dirty="0">
                <a:latin typeface="微软雅黑" panose="020B0503020204020204" pitchFamily="34" charset="-122"/>
                <a:ea typeface="微软雅黑" panose="020B0503020204020204" pitchFamily="34" charset="-122"/>
              </a:rPr>
              <a:t>的方式使用</a:t>
            </a:r>
            <a:r>
              <a:rPr lang="en-US" altLang="zh-CN" sz="2400" b="1" dirty="0">
                <a:latin typeface="微软雅黑" panose="020B0503020204020204" pitchFamily="34" charset="-122"/>
                <a:ea typeface="微软雅黑" panose="020B0503020204020204" pitchFamily="34" charset="-122"/>
              </a:rPr>
              <a:t>LGPL</a:t>
            </a:r>
            <a:r>
              <a:rPr lang="zh-CN" altLang="en-US" sz="2400" b="1" dirty="0">
                <a:latin typeface="微软雅黑" panose="020B0503020204020204" pitchFamily="34" charset="-122"/>
                <a:ea typeface="微软雅黑" panose="020B0503020204020204" pitchFamily="34" charset="-122"/>
              </a:rPr>
              <a:t>类库</a:t>
            </a:r>
            <a:r>
              <a:rPr lang="zh-CN" altLang="en-US" sz="2400" dirty="0">
                <a:latin typeface="微软雅黑" panose="020B0503020204020204" pitchFamily="34" charset="-122"/>
                <a:ea typeface="微软雅黑" panose="020B0503020204020204" pitchFamily="34" charset="-122"/>
              </a:rPr>
              <a:t>而不需要开源商业软件的代码。 </a:t>
            </a: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但是如果修改</a:t>
            </a:r>
            <a:r>
              <a:rPr lang="en-US" altLang="zh-CN" sz="2400" dirty="0">
                <a:latin typeface="微软雅黑" panose="020B0503020204020204" pitchFamily="34" charset="-122"/>
                <a:ea typeface="微软雅黑" panose="020B0503020204020204" pitchFamily="34" charset="-122"/>
              </a:rPr>
              <a:t>LGPL</a:t>
            </a:r>
            <a:r>
              <a:rPr lang="zh-CN" altLang="en-US" sz="2400" dirty="0">
                <a:latin typeface="微软雅黑" panose="020B0503020204020204" pitchFamily="34" charset="-122"/>
                <a:ea typeface="微软雅黑" panose="020B0503020204020204" pitchFamily="34" charset="-122"/>
              </a:rPr>
              <a:t>协议的代码或者衍生，则所有修改的代码，涉及修改部分的额外代码和衍生的代码都必须采用</a:t>
            </a:r>
            <a:r>
              <a:rPr lang="en-US" altLang="zh-CN" sz="2400" dirty="0">
                <a:latin typeface="微软雅黑" panose="020B0503020204020204" pitchFamily="34" charset="-122"/>
                <a:ea typeface="微软雅黑" panose="020B0503020204020204" pitchFamily="34" charset="-122"/>
              </a:rPr>
              <a:t>LGPL</a:t>
            </a:r>
            <a:r>
              <a:rPr lang="zh-CN" altLang="en-US" sz="2400" dirty="0">
                <a:latin typeface="微软雅黑" panose="020B0503020204020204" pitchFamily="34" charset="-122"/>
                <a:ea typeface="微软雅黑" panose="020B0503020204020204" pitchFamily="34" charset="-122"/>
              </a:rPr>
              <a:t>协议。因此</a:t>
            </a:r>
            <a:r>
              <a:rPr lang="en-US" altLang="zh-CN" sz="2400" dirty="0">
                <a:latin typeface="微软雅黑" panose="020B0503020204020204" pitchFamily="34" charset="-122"/>
                <a:ea typeface="微软雅黑" panose="020B0503020204020204" pitchFamily="34" charset="-122"/>
              </a:rPr>
              <a:t>LGPL</a:t>
            </a:r>
            <a:r>
              <a:rPr lang="zh-CN" altLang="en-US" sz="2400" dirty="0">
                <a:latin typeface="微软雅黑" panose="020B0503020204020204" pitchFamily="34" charset="-122"/>
                <a:ea typeface="微软雅黑" panose="020B0503020204020204" pitchFamily="34" charset="-122"/>
              </a:rPr>
              <a:t>协议的开源代码很适合作为第三方类库被商业软件引用，但不适合希望以</a:t>
            </a:r>
            <a:r>
              <a:rPr lang="en-US" altLang="zh-CN" sz="2400" dirty="0">
                <a:latin typeface="微软雅黑" panose="020B0503020204020204" pitchFamily="34" charset="-122"/>
                <a:ea typeface="微软雅黑" panose="020B0503020204020204" pitchFamily="34" charset="-122"/>
              </a:rPr>
              <a:t>LGPL</a:t>
            </a:r>
            <a:r>
              <a:rPr lang="zh-CN" altLang="en-US" sz="2400" dirty="0">
                <a:latin typeface="微软雅黑" panose="020B0503020204020204" pitchFamily="34" charset="-122"/>
                <a:ea typeface="微软雅黑" panose="020B0503020204020204" pitchFamily="34" charset="-122"/>
              </a:rPr>
              <a:t>协议代码为基础，通过修改和衍生的方式做二次开发的商业软件采用。 </a:t>
            </a: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要点：</a:t>
            </a:r>
            <a:r>
              <a:rPr lang="zh-CN" altLang="en-US" sz="2400" b="1" dirty="0">
                <a:latin typeface="微软雅黑" panose="020B0503020204020204" pitchFamily="34" charset="-122"/>
                <a:ea typeface="微软雅黑" panose="020B0503020204020204" pitchFamily="34" charset="-122"/>
              </a:rPr>
              <a:t>商业软件可以使用，但不能修改</a:t>
            </a:r>
            <a:r>
              <a:rPr lang="en-US" altLang="zh-CN" sz="2400" b="1" dirty="0">
                <a:latin typeface="微软雅黑" panose="020B0503020204020204" pitchFamily="34" charset="-122"/>
                <a:ea typeface="微软雅黑" panose="020B0503020204020204" pitchFamily="34" charset="-122"/>
              </a:rPr>
              <a:t>LGPL</a:t>
            </a:r>
            <a:r>
              <a:rPr lang="zh-CN" altLang="en-US" sz="2400" b="1" dirty="0">
                <a:latin typeface="微软雅黑" panose="020B0503020204020204" pitchFamily="34" charset="-122"/>
                <a:ea typeface="微软雅黑" panose="020B0503020204020204" pitchFamily="34" charset="-122"/>
              </a:rPr>
              <a:t>协议的代码</a:t>
            </a:r>
            <a:r>
              <a:rPr lang="zh-CN" altLang="en-US" sz="2400" dirty="0">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C8AD2488-6794-4D8E-9224-DD0FD9320C4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78484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FB6BC-61C3-4E7E-B4C6-5A44B928AA2B}"/>
              </a:ext>
            </a:extLst>
          </p:cNvPr>
          <p:cNvSpPr>
            <a:spLocks noGrp="1"/>
          </p:cNvSpPr>
          <p:nvPr>
            <p:ph type="title"/>
          </p:nvPr>
        </p:nvSpPr>
        <p:spPr/>
        <p:txBody>
          <a:bodyPr>
            <a:normAutofit fontScale="90000"/>
          </a:bodyPr>
          <a:lstStyle/>
          <a:p>
            <a:r>
              <a:rPr lang="en-US" altLang="zh-CN" dirty="0"/>
              <a:t>BSD</a:t>
            </a:r>
            <a:r>
              <a:rPr lang="zh-CN" altLang="en-US" dirty="0"/>
              <a:t>开源协议（ </a:t>
            </a:r>
            <a:r>
              <a:rPr lang="en-US" altLang="zh-CN" dirty="0" err="1"/>
              <a:t>Berkerley</a:t>
            </a:r>
            <a:r>
              <a:rPr lang="en-US" altLang="zh-CN" dirty="0"/>
              <a:t> Software Distribution </a:t>
            </a:r>
            <a:r>
              <a:rPr lang="zh-CN" altLang="en-US" dirty="0"/>
              <a:t>）</a:t>
            </a:r>
          </a:p>
        </p:txBody>
      </p:sp>
      <p:sp>
        <p:nvSpPr>
          <p:cNvPr id="3" name="内容占位符 2">
            <a:extLst>
              <a:ext uri="{FF2B5EF4-FFF2-40B4-BE49-F238E27FC236}">
                <a16:creationId xmlns:a16="http://schemas.microsoft.com/office/drawing/2014/main" id="{DA1903D5-E3B6-4EE5-B4A3-6994B59275D4}"/>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由加州大学伯克利分校发布，允许自由使用、复制和分发软件，包括以闭源的方式进行商业应用</a:t>
            </a:r>
          </a:p>
          <a:p>
            <a:pPr marL="342900" indent="-342900" algn="l">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BSD</a:t>
            </a:r>
            <a:r>
              <a:rPr lang="zh-CN" altLang="en-US" sz="2400" dirty="0">
                <a:latin typeface="微软雅黑" panose="020B0503020204020204" pitchFamily="34" charset="-122"/>
                <a:ea typeface="微软雅黑" panose="020B0503020204020204" pitchFamily="34" charset="-122"/>
              </a:rPr>
              <a:t>鼓励代码共享的同时，要求尊重代码作者的著作权。 </a:t>
            </a: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BSD</a:t>
            </a:r>
            <a:r>
              <a:rPr lang="zh-CN" altLang="en-US" sz="2400" dirty="0">
                <a:latin typeface="微软雅黑" panose="020B0503020204020204" pitchFamily="34" charset="-122"/>
                <a:ea typeface="微软雅黑" panose="020B0503020204020204" pitchFamily="34" charset="-122"/>
              </a:rPr>
              <a:t>协议，需要遵守以下规则：</a:t>
            </a: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如果再发布的产品中包含源代码，则在源代码中必须带有原来代码中的</a:t>
            </a:r>
            <a:r>
              <a:rPr lang="en-US" altLang="zh-CN" sz="2000" dirty="0">
                <a:latin typeface="微软雅黑" panose="020B0503020204020204" pitchFamily="34" charset="-122"/>
                <a:ea typeface="微软雅黑" panose="020B0503020204020204" pitchFamily="34" charset="-122"/>
              </a:rPr>
              <a:t>BSD</a:t>
            </a:r>
            <a:r>
              <a:rPr lang="zh-CN" altLang="en-US" sz="2000" dirty="0">
                <a:latin typeface="微软雅黑" panose="020B0503020204020204" pitchFamily="34" charset="-122"/>
                <a:ea typeface="微软雅黑" panose="020B0503020204020204" pitchFamily="34" charset="-122"/>
              </a:rPr>
              <a:t>协议；</a:t>
            </a: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如果再发布的只是二进制类库</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软件，则需要在类库</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软件的文档和版权声明中包含原来代码中的</a:t>
            </a:r>
            <a:r>
              <a:rPr lang="en-US" altLang="zh-CN" sz="2000" dirty="0">
                <a:latin typeface="微软雅黑" panose="020B0503020204020204" pitchFamily="34" charset="-122"/>
                <a:ea typeface="微软雅黑" panose="020B0503020204020204" pitchFamily="34" charset="-122"/>
              </a:rPr>
              <a:t>BSD</a:t>
            </a:r>
            <a:r>
              <a:rPr lang="zh-CN" altLang="en-US" sz="2000" dirty="0">
                <a:latin typeface="微软雅黑" panose="020B0503020204020204" pitchFamily="34" charset="-122"/>
                <a:ea typeface="微软雅黑" panose="020B0503020204020204" pitchFamily="34" charset="-122"/>
              </a:rPr>
              <a:t>协议；</a:t>
            </a: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不可以用开源代码的“作者</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机构的名字”或“原来产品的名字”做市场推广。</a:t>
            </a: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要点：</a:t>
            </a:r>
            <a:r>
              <a:rPr lang="zh-CN" altLang="en-US" sz="2400" b="1" dirty="0">
                <a:latin typeface="微软雅黑" panose="020B0503020204020204" pitchFamily="34" charset="-122"/>
                <a:ea typeface="微软雅黑" panose="020B0503020204020204" pitchFamily="34" charset="-122"/>
              </a:rPr>
              <a:t>商业软件可以使用，也可以修改使用</a:t>
            </a:r>
            <a:r>
              <a:rPr lang="en-US" altLang="zh-CN" sz="2400" b="1" dirty="0">
                <a:latin typeface="微软雅黑" panose="020B0503020204020204" pitchFamily="34" charset="-122"/>
                <a:ea typeface="微软雅黑" panose="020B0503020204020204" pitchFamily="34" charset="-122"/>
              </a:rPr>
              <a:t>BSD</a:t>
            </a:r>
            <a:r>
              <a:rPr lang="zh-CN" altLang="en-US" sz="2400" b="1" dirty="0">
                <a:latin typeface="微软雅黑" panose="020B0503020204020204" pitchFamily="34" charset="-122"/>
                <a:ea typeface="微软雅黑" panose="020B0503020204020204" pitchFamily="34" charset="-122"/>
              </a:rPr>
              <a:t>协议的代码</a:t>
            </a:r>
            <a:r>
              <a:rPr lang="zh-CN" altLang="en-US" sz="2400" dirty="0">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C8AD2488-6794-4D8E-9224-DD0FD9320C4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39810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FB6BC-61C3-4E7E-B4C6-5A44B928AA2B}"/>
              </a:ext>
            </a:extLst>
          </p:cNvPr>
          <p:cNvSpPr>
            <a:spLocks noGrp="1"/>
          </p:cNvSpPr>
          <p:nvPr>
            <p:ph type="title"/>
          </p:nvPr>
        </p:nvSpPr>
        <p:spPr/>
        <p:txBody>
          <a:bodyPr>
            <a:normAutofit/>
          </a:bodyPr>
          <a:lstStyle/>
          <a:p>
            <a:r>
              <a:rPr lang="en-US" altLang="zh-CN" dirty="0"/>
              <a:t>Apache </a:t>
            </a:r>
            <a:r>
              <a:rPr lang="en-US" altLang="zh-CN" dirty="0" err="1"/>
              <a:t>Licence</a:t>
            </a:r>
            <a:r>
              <a:rPr lang="en-US" altLang="zh-CN" dirty="0"/>
              <a:t> 2.0</a:t>
            </a:r>
          </a:p>
        </p:txBody>
      </p:sp>
      <p:sp>
        <p:nvSpPr>
          <p:cNvPr id="3" name="内容占位符 2">
            <a:extLst>
              <a:ext uri="{FF2B5EF4-FFF2-40B4-BE49-F238E27FC236}">
                <a16:creationId xmlns:a16="http://schemas.microsoft.com/office/drawing/2014/main" id="{DA1903D5-E3B6-4EE5-B4A3-6994B59275D4}"/>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Apache </a:t>
            </a:r>
            <a:r>
              <a:rPr lang="en-US" altLang="zh-CN" sz="2400" dirty="0" err="1">
                <a:latin typeface="微软雅黑" panose="020B0503020204020204" pitchFamily="34" charset="-122"/>
                <a:ea typeface="微软雅黑" panose="020B0503020204020204" pitchFamily="34" charset="-122"/>
              </a:rPr>
              <a:t>Licence</a:t>
            </a:r>
            <a:r>
              <a:rPr lang="zh-CN" altLang="en-US" sz="2400" dirty="0">
                <a:latin typeface="微软雅黑" panose="020B0503020204020204" pitchFamily="34" charset="-122"/>
                <a:ea typeface="微软雅黑" panose="020B0503020204020204" pitchFamily="34" charset="-122"/>
              </a:rPr>
              <a:t>是著名的非盈利开源组织</a:t>
            </a:r>
            <a:r>
              <a:rPr lang="en-US" altLang="zh-CN" sz="2400" dirty="0">
                <a:latin typeface="微软雅黑" panose="020B0503020204020204" pitchFamily="34" charset="-122"/>
                <a:ea typeface="微软雅黑" panose="020B0503020204020204" pitchFamily="34" charset="-122"/>
              </a:rPr>
              <a:t>Apache</a:t>
            </a:r>
            <a:r>
              <a:rPr lang="zh-CN" altLang="en-US" sz="2400" dirty="0">
                <a:latin typeface="微软雅黑" panose="020B0503020204020204" pitchFamily="34" charset="-122"/>
                <a:ea typeface="微软雅黑" panose="020B0503020204020204" pitchFamily="34" charset="-122"/>
              </a:rPr>
              <a:t>采用的协议。该协议和</a:t>
            </a:r>
            <a:r>
              <a:rPr lang="en-US" altLang="zh-CN" sz="2400" dirty="0">
                <a:latin typeface="微软雅黑" panose="020B0503020204020204" pitchFamily="34" charset="-122"/>
                <a:ea typeface="微软雅黑" panose="020B0503020204020204" pitchFamily="34" charset="-122"/>
              </a:rPr>
              <a:t>BSD</a:t>
            </a:r>
            <a:r>
              <a:rPr lang="zh-CN" altLang="en-US" sz="2400" dirty="0">
                <a:latin typeface="微软雅黑" panose="020B0503020204020204" pitchFamily="34" charset="-122"/>
                <a:ea typeface="微软雅黑" panose="020B0503020204020204" pitchFamily="34" charset="-122"/>
              </a:rPr>
              <a:t>类似，同样鼓励代码共享和尊重原作者的著作权，同样允许代码修改，再发布（作为开源或商业软件）。需要满足的条件也和</a:t>
            </a:r>
            <a:r>
              <a:rPr lang="en-US" altLang="zh-CN" sz="2400" dirty="0">
                <a:latin typeface="微软雅黑" panose="020B0503020204020204" pitchFamily="34" charset="-122"/>
                <a:ea typeface="微软雅黑" panose="020B0503020204020204" pitchFamily="34" charset="-122"/>
              </a:rPr>
              <a:t>BSD</a:t>
            </a:r>
            <a:r>
              <a:rPr lang="zh-CN" altLang="en-US" sz="2400" dirty="0">
                <a:latin typeface="微软雅黑" panose="020B0503020204020204" pitchFamily="34" charset="-122"/>
                <a:ea typeface="微软雅黑" panose="020B0503020204020204" pitchFamily="34" charset="-122"/>
              </a:rPr>
              <a:t>类似：</a:t>
            </a:r>
          </a:p>
          <a:p>
            <a:pPr lvl="1" indent="-360000" algn="l">
              <a:lnSpc>
                <a:spcPct val="16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如果你修改了代码，需要再被修改的文件中说明</a:t>
            </a:r>
          </a:p>
          <a:p>
            <a:pPr lvl="1" indent="-360000" algn="l">
              <a:lnSpc>
                <a:spcPct val="16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在衍生的代码中需要带有原来代码中的协议、商标、专利声明和其他原作者规定需要包含的说明</a:t>
            </a:r>
          </a:p>
          <a:p>
            <a:pPr lvl="1" indent="-360000" algn="l">
              <a:lnSpc>
                <a:spcPct val="16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如果再发布的产品中包含一个</a:t>
            </a:r>
            <a:r>
              <a:rPr lang="en-US" altLang="zh-CN" sz="2000" dirty="0">
                <a:latin typeface="微软雅黑" panose="020B0503020204020204" pitchFamily="34" charset="-122"/>
                <a:ea typeface="微软雅黑" panose="020B0503020204020204" pitchFamily="34" charset="-122"/>
              </a:rPr>
              <a:t>Notice</a:t>
            </a:r>
            <a:r>
              <a:rPr lang="zh-CN" altLang="en-US" sz="2000" dirty="0">
                <a:latin typeface="微软雅黑" panose="020B0503020204020204" pitchFamily="34" charset="-122"/>
                <a:ea typeface="微软雅黑" panose="020B0503020204020204" pitchFamily="34" charset="-122"/>
              </a:rPr>
              <a:t>文件，则在</a:t>
            </a:r>
            <a:r>
              <a:rPr lang="en-US" altLang="zh-CN" sz="2000" dirty="0">
                <a:latin typeface="微软雅黑" panose="020B0503020204020204" pitchFamily="34" charset="-122"/>
                <a:ea typeface="微软雅黑" panose="020B0503020204020204" pitchFamily="34" charset="-122"/>
              </a:rPr>
              <a:t>Notice</a:t>
            </a:r>
            <a:r>
              <a:rPr lang="zh-CN" altLang="en-US" sz="2000" dirty="0">
                <a:latin typeface="微软雅黑" panose="020B0503020204020204" pitchFamily="34" charset="-122"/>
                <a:ea typeface="微软雅黑" panose="020B0503020204020204" pitchFamily="34" charset="-122"/>
              </a:rPr>
              <a:t>文件中需要带有</a:t>
            </a:r>
            <a:r>
              <a:rPr lang="en-US" altLang="zh-CN" sz="2000" dirty="0">
                <a:latin typeface="微软雅黑" panose="020B0503020204020204" pitchFamily="34" charset="-122"/>
                <a:ea typeface="微软雅黑" panose="020B0503020204020204" pitchFamily="34" charset="-122"/>
              </a:rPr>
              <a:t>Apache </a:t>
            </a:r>
            <a:r>
              <a:rPr lang="en-US" altLang="zh-CN" sz="2000" dirty="0" err="1">
                <a:latin typeface="微软雅黑" panose="020B0503020204020204" pitchFamily="34" charset="-122"/>
                <a:ea typeface="微软雅黑" panose="020B0503020204020204" pitchFamily="34" charset="-122"/>
              </a:rPr>
              <a:t>Licence</a:t>
            </a:r>
            <a:r>
              <a:rPr lang="zh-CN" altLang="en-US" sz="2000" dirty="0">
                <a:latin typeface="微软雅黑" panose="020B0503020204020204" pitchFamily="34" charset="-122"/>
                <a:ea typeface="微软雅黑" panose="020B0503020204020204" pitchFamily="34" charset="-122"/>
              </a:rPr>
              <a:t>。可以在</a:t>
            </a:r>
            <a:r>
              <a:rPr lang="en-US" altLang="zh-CN" sz="2000" dirty="0">
                <a:latin typeface="微软雅黑" panose="020B0503020204020204" pitchFamily="34" charset="-122"/>
                <a:ea typeface="微软雅黑" panose="020B0503020204020204" pitchFamily="34" charset="-122"/>
              </a:rPr>
              <a:t>Notice</a:t>
            </a:r>
            <a:r>
              <a:rPr lang="zh-CN" altLang="en-US" sz="2000" dirty="0">
                <a:latin typeface="微软雅黑" panose="020B0503020204020204" pitchFamily="34" charset="-122"/>
                <a:ea typeface="微软雅黑" panose="020B0503020204020204" pitchFamily="34" charset="-122"/>
              </a:rPr>
              <a:t>中增加自己的许可，但不可以对</a:t>
            </a:r>
            <a:r>
              <a:rPr lang="en-US" altLang="zh-CN" sz="2000" dirty="0">
                <a:latin typeface="微软雅黑" panose="020B0503020204020204" pitchFamily="34" charset="-122"/>
                <a:ea typeface="微软雅黑" panose="020B0503020204020204" pitchFamily="34" charset="-122"/>
              </a:rPr>
              <a:t>Apache </a:t>
            </a:r>
            <a:r>
              <a:rPr lang="en-US" altLang="zh-CN" sz="2000" dirty="0" err="1">
                <a:latin typeface="微软雅黑" panose="020B0503020204020204" pitchFamily="34" charset="-122"/>
                <a:ea typeface="微软雅黑" panose="020B0503020204020204" pitchFamily="34" charset="-122"/>
              </a:rPr>
              <a:t>Licence</a:t>
            </a:r>
            <a:r>
              <a:rPr lang="zh-CN" altLang="en-US" sz="2000" dirty="0">
                <a:latin typeface="微软雅黑" panose="020B0503020204020204" pitchFamily="34" charset="-122"/>
                <a:ea typeface="微软雅黑" panose="020B0503020204020204" pitchFamily="34" charset="-122"/>
              </a:rPr>
              <a:t>更改。</a:t>
            </a:r>
          </a:p>
          <a:p>
            <a:pPr marL="342900" indent="-342900" algn="l">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要点：</a:t>
            </a:r>
            <a:r>
              <a:rPr lang="zh-CN" altLang="en-US" sz="2400" b="1" dirty="0">
                <a:latin typeface="微软雅黑" panose="020B0503020204020204" pitchFamily="34" charset="-122"/>
                <a:ea typeface="微软雅黑" panose="020B0503020204020204" pitchFamily="34" charset="-122"/>
              </a:rPr>
              <a:t>对商业应用友好</a:t>
            </a:r>
            <a:r>
              <a:rPr lang="zh-CN" altLang="en-US" sz="2400" dirty="0">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C8AD2488-6794-4D8E-9224-DD0FD9320C4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81068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FB6BC-61C3-4E7E-B4C6-5A44B928AA2B}"/>
              </a:ext>
            </a:extLst>
          </p:cNvPr>
          <p:cNvSpPr>
            <a:spLocks noGrp="1"/>
          </p:cNvSpPr>
          <p:nvPr>
            <p:ph type="title"/>
          </p:nvPr>
        </p:nvSpPr>
        <p:spPr/>
        <p:txBody>
          <a:bodyPr>
            <a:normAutofit/>
          </a:bodyPr>
          <a:lstStyle/>
          <a:p>
            <a:r>
              <a:rPr lang="en-US" altLang="zh-CN" dirty="0"/>
              <a:t>MIT ( MIT license )</a:t>
            </a:r>
          </a:p>
        </p:txBody>
      </p:sp>
      <p:sp>
        <p:nvSpPr>
          <p:cNvPr id="3" name="内容占位符 2">
            <a:extLst>
              <a:ext uri="{FF2B5EF4-FFF2-40B4-BE49-F238E27FC236}">
                <a16:creationId xmlns:a16="http://schemas.microsoft.com/office/drawing/2014/main" id="{DA1903D5-E3B6-4EE5-B4A3-6994B59275D4}"/>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由麻省理工学院（</a:t>
            </a:r>
            <a:r>
              <a:rPr lang="en-US" altLang="zh-CN" sz="2400" dirty="0">
                <a:latin typeface="微软雅黑" panose="020B0503020204020204" pitchFamily="34" charset="-122"/>
                <a:ea typeface="微软雅黑" panose="020B0503020204020204" pitchFamily="34" charset="-122"/>
              </a:rPr>
              <a:t>Massachusetts Institute of Technology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MIT</a:t>
            </a:r>
            <a:r>
              <a:rPr lang="zh-CN" altLang="en-US" sz="2400" dirty="0">
                <a:latin typeface="微软雅黑" panose="020B0503020204020204" pitchFamily="34" charset="-122"/>
                <a:ea typeface="微软雅黑" panose="020B0503020204020204" pitchFamily="34" charset="-122"/>
              </a:rPr>
              <a:t>）发布，又称“</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条款”（</a:t>
            </a:r>
            <a:r>
              <a:rPr lang="en-US" altLang="zh-CN" sz="2400" dirty="0">
                <a:latin typeface="微软雅黑" panose="020B0503020204020204" pitchFamily="34" charset="-122"/>
                <a:ea typeface="微软雅黑" panose="020B0503020204020204" pitchFamily="34" charset="-122"/>
              </a:rPr>
              <a:t>X License</a:t>
            </a:r>
            <a:r>
              <a:rPr lang="zh-CN" altLang="en-US" sz="2400" dirty="0">
                <a:latin typeface="微软雅黑" panose="020B0503020204020204" pitchFamily="34" charset="-122"/>
                <a:ea typeface="微软雅黑" panose="020B0503020204020204" pitchFamily="34" charset="-122"/>
              </a:rPr>
              <a:t>）或“</a:t>
            </a:r>
            <a:r>
              <a:rPr lang="en-US" altLang="zh-CN" sz="2400" dirty="0">
                <a:latin typeface="微软雅黑" panose="020B0503020204020204" pitchFamily="34" charset="-122"/>
                <a:ea typeface="微软雅黑" panose="020B0503020204020204" pitchFamily="34" charset="-122"/>
              </a:rPr>
              <a:t>X11</a:t>
            </a:r>
            <a:r>
              <a:rPr lang="zh-CN" altLang="en-US" sz="2400" dirty="0">
                <a:latin typeface="微软雅黑" panose="020B0503020204020204" pitchFamily="34" charset="-122"/>
                <a:ea typeface="微软雅黑" panose="020B0503020204020204" pitchFamily="34" charset="-122"/>
              </a:rPr>
              <a:t>条款”（</a:t>
            </a:r>
            <a:r>
              <a:rPr lang="en-US" altLang="zh-CN" sz="2400" dirty="0">
                <a:latin typeface="微软雅黑" panose="020B0503020204020204" pitchFamily="34" charset="-122"/>
                <a:ea typeface="微软雅黑" panose="020B0503020204020204" pitchFamily="34" charset="-122"/>
              </a:rPr>
              <a:t>X11 License</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MIT</a:t>
            </a:r>
            <a:r>
              <a:rPr lang="zh-CN" altLang="en-US" sz="2400" dirty="0">
                <a:latin typeface="微软雅黑" panose="020B0503020204020204" pitchFamily="34" charset="-122"/>
                <a:ea typeface="微软雅黑" panose="020B0503020204020204" pitchFamily="34" charset="-122"/>
              </a:rPr>
              <a:t>是和</a:t>
            </a:r>
            <a:r>
              <a:rPr lang="en-US" altLang="zh-CN" sz="2400" dirty="0">
                <a:latin typeface="微软雅黑" panose="020B0503020204020204" pitchFamily="34" charset="-122"/>
                <a:ea typeface="微软雅黑" panose="020B0503020204020204" pitchFamily="34" charset="-122"/>
              </a:rPr>
              <a:t>BSD</a:t>
            </a:r>
            <a:r>
              <a:rPr lang="zh-CN" altLang="en-US" sz="2400" dirty="0">
                <a:latin typeface="微软雅黑" panose="020B0503020204020204" pitchFamily="34" charset="-122"/>
                <a:ea typeface="微软雅黑" panose="020B0503020204020204" pitchFamily="34" charset="-122"/>
              </a:rPr>
              <a:t>一样宽范的许可协议，但是赋予被授权人更大的权利与更少的限制。作者只想保留版权，而无任何其他限制。也就是说，你必须在你的发行版里包含原许可协议的声明，无论你是以二进制发布的还是以源代码发布的。</a:t>
            </a: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要点：</a:t>
            </a:r>
            <a:r>
              <a:rPr lang="zh-CN" altLang="en-US" sz="2400" b="1" dirty="0">
                <a:latin typeface="微软雅黑" panose="020B0503020204020204" pitchFamily="34" charset="-122"/>
                <a:ea typeface="微软雅黑" panose="020B0503020204020204" pitchFamily="34" charset="-122"/>
              </a:rPr>
              <a:t>商业软件可以使用，也可以修改</a:t>
            </a:r>
            <a:r>
              <a:rPr lang="en-US" altLang="zh-CN" sz="2400" b="1" dirty="0">
                <a:latin typeface="微软雅黑" panose="020B0503020204020204" pitchFamily="34" charset="-122"/>
                <a:ea typeface="微软雅黑" panose="020B0503020204020204" pitchFamily="34" charset="-122"/>
              </a:rPr>
              <a:t>MIT</a:t>
            </a:r>
            <a:r>
              <a:rPr lang="zh-CN" altLang="en-US" sz="2400" b="1" dirty="0">
                <a:latin typeface="微软雅黑" panose="020B0503020204020204" pitchFamily="34" charset="-122"/>
                <a:ea typeface="微软雅黑" panose="020B0503020204020204" pitchFamily="34" charset="-122"/>
              </a:rPr>
              <a:t>协议的代码，甚至可以出售</a:t>
            </a:r>
            <a:r>
              <a:rPr lang="en-US" altLang="zh-CN" sz="2400" b="1" dirty="0">
                <a:latin typeface="微软雅黑" panose="020B0503020204020204" pitchFamily="34" charset="-122"/>
                <a:ea typeface="微软雅黑" panose="020B0503020204020204" pitchFamily="34" charset="-122"/>
              </a:rPr>
              <a:t>MIT</a:t>
            </a:r>
            <a:r>
              <a:rPr lang="zh-CN" altLang="en-US" sz="2400" b="1" dirty="0">
                <a:latin typeface="微软雅黑" panose="020B0503020204020204" pitchFamily="34" charset="-122"/>
                <a:ea typeface="微软雅黑" panose="020B0503020204020204" pitchFamily="34" charset="-122"/>
              </a:rPr>
              <a:t>协议的代码</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C8AD2488-6794-4D8E-9224-DD0FD9320C4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38372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FB6BC-61C3-4E7E-B4C6-5A44B928AA2B}"/>
              </a:ext>
            </a:extLst>
          </p:cNvPr>
          <p:cNvSpPr>
            <a:spLocks noGrp="1"/>
          </p:cNvSpPr>
          <p:nvPr>
            <p:ph type="title"/>
          </p:nvPr>
        </p:nvSpPr>
        <p:spPr/>
        <p:txBody>
          <a:bodyPr>
            <a:normAutofit/>
          </a:bodyPr>
          <a:lstStyle/>
          <a:p>
            <a:r>
              <a:rPr lang="fr-FR" altLang="zh-CN" dirty="0"/>
              <a:t>MPL ( Mozilla Public License )</a:t>
            </a:r>
            <a:endParaRPr lang="en-US" altLang="zh-CN" dirty="0"/>
          </a:p>
        </p:txBody>
      </p:sp>
      <p:sp>
        <p:nvSpPr>
          <p:cNvPr id="3" name="内容占位符 2">
            <a:extLst>
              <a:ext uri="{FF2B5EF4-FFF2-40B4-BE49-F238E27FC236}">
                <a16:creationId xmlns:a16="http://schemas.microsoft.com/office/drawing/2014/main" id="{DA1903D5-E3B6-4EE5-B4A3-6994B59275D4}"/>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MPL</a:t>
            </a:r>
            <a:r>
              <a:rPr lang="zh-CN" altLang="en-US" sz="2400" dirty="0">
                <a:latin typeface="微软雅黑" panose="020B0503020204020204" pitchFamily="34" charset="-122"/>
                <a:ea typeface="微软雅黑" panose="020B0503020204020204" pitchFamily="34" charset="-122"/>
              </a:rPr>
              <a:t>协议允许免费修改、再发布，但要求修改后的代码版权归软件的发起者。这种授权维护了商业软件的利益，它要求基于这种软件的修改无偿贡献版权给该软件。这样，围绕该软件的所有代码的版权都集中在发起者的手中。</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MPL</a:t>
            </a:r>
            <a:r>
              <a:rPr lang="zh-CN" altLang="en-US" sz="2400" dirty="0">
                <a:latin typeface="微软雅黑" panose="020B0503020204020204" pitchFamily="34" charset="-122"/>
                <a:ea typeface="微软雅黑" panose="020B0503020204020204" pitchFamily="34" charset="-122"/>
              </a:rPr>
              <a:t>软件对引用（</a:t>
            </a:r>
            <a:r>
              <a:rPr lang="en-US" altLang="zh-CN" sz="2400" dirty="0">
                <a:latin typeface="微软雅黑" panose="020B0503020204020204" pitchFamily="34" charset="-122"/>
                <a:ea typeface="微软雅黑" panose="020B0503020204020204" pitchFamily="34" charset="-122"/>
              </a:rPr>
              <a:t>Link</a:t>
            </a:r>
            <a:r>
              <a:rPr lang="zh-CN" altLang="en-US" sz="2400" dirty="0">
                <a:latin typeface="微软雅黑" panose="020B0503020204020204" pitchFamily="34" charset="-122"/>
                <a:ea typeface="微软雅黑" panose="020B0503020204020204" pitchFamily="34" charset="-122"/>
              </a:rPr>
              <a:t>）没有要求（引用其他协议的源代码则不需要公开）。</a:t>
            </a: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要点：</a:t>
            </a:r>
            <a:r>
              <a:rPr lang="zh-CN" altLang="en-US" sz="2400" b="1" dirty="0">
                <a:latin typeface="微软雅黑" panose="020B0503020204020204" pitchFamily="34" charset="-122"/>
                <a:ea typeface="微软雅黑" panose="020B0503020204020204" pitchFamily="34" charset="-122"/>
              </a:rPr>
              <a:t>商业软件可以使用，也可以修改</a:t>
            </a:r>
            <a:r>
              <a:rPr lang="en-US" altLang="zh-CN" sz="2400" b="1" dirty="0">
                <a:latin typeface="微软雅黑" panose="020B0503020204020204" pitchFamily="34" charset="-122"/>
                <a:ea typeface="微软雅黑" panose="020B0503020204020204" pitchFamily="34" charset="-122"/>
              </a:rPr>
              <a:t>MPL</a:t>
            </a:r>
            <a:r>
              <a:rPr lang="zh-CN" altLang="en-US" sz="2400" b="1" dirty="0">
                <a:latin typeface="微软雅黑" panose="020B0503020204020204" pitchFamily="34" charset="-122"/>
                <a:ea typeface="微软雅黑" panose="020B0503020204020204" pitchFamily="34" charset="-122"/>
              </a:rPr>
              <a:t>协议的代码，但修改后的代码版权归软件的发起者</a:t>
            </a:r>
            <a:r>
              <a:rPr lang="zh-CN" altLang="en-US" sz="2400" dirty="0">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C8AD2488-6794-4D8E-9224-DD0FD9320C4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8312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01</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法律法规</a:t>
            </a:r>
          </a:p>
        </p:txBody>
      </p:sp>
    </p:spTree>
    <p:extLst>
      <p:ext uri="{BB962C8B-B14F-4D97-AF65-F5344CB8AC3E}">
        <p14:creationId xmlns:p14="http://schemas.microsoft.com/office/powerpoint/2010/main" val="30873167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88DAE-1B62-4F2F-8BD7-C9F8FDE7FAC6}"/>
              </a:ext>
            </a:extLst>
          </p:cNvPr>
          <p:cNvSpPr>
            <a:spLocks noGrp="1"/>
          </p:cNvSpPr>
          <p:nvPr>
            <p:ph type="title"/>
          </p:nvPr>
        </p:nvSpPr>
        <p:spPr/>
        <p:txBody>
          <a:bodyPr/>
          <a:lstStyle/>
          <a:p>
            <a:r>
              <a:rPr lang="zh-CN" altLang="zh-CN"/>
              <a:t>如何选择</a:t>
            </a:r>
            <a:r>
              <a:rPr lang="zh-CN" altLang="en-US"/>
              <a:t>开源协议</a:t>
            </a:r>
            <a:endParaRPr lang="zh-CN" altLang="en-US" dirty="0"/>
          </a:p>
        </p:txBody>
      </p:sp>
      <p:sp>
        <p:nvSpPr>
          <p:cNvPr id="4" name="灯片编号占位符 3">
            <a:extLst>
              <a:ext uri="{FF2B5EF4-FFF2-40B4-BE49-F238E27FC236}">
                <a16:creationId xmlns:a16="http://schemas.microsoft.com/office/drawing/2014/main" id="{ABE042AF-3A37-444D-905C-B3F30EEA55A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68" name="组合 67">
            <a:extLst>
              <a:ext uri="{FF2B5EF4-FFF2-40B4-BE49-F238E27FC236}">
                <a16:creationId xmlns:a16="http://schemas.microsoft.com/office/drawing/2014/main" id="{EBEBB182-A817-487C-9D3E-FA061C9C5F83}"/>
              </a:ext>
            </a:extLst>
          </p:cNvPr>
          <p:cNvGrpSpPr/>
          <p:nvPr/>
        </p:nvGrpSpPr>
        <p:grpSpPr>
          <a:xfrm>
            <a:off x="119500" y="1131611"/>
            <a:ext cx="11951379" cy="5086667"/>
            <a:chOff x="-25968" y="1131611"/>
            <a:chExt cx="11951379" cy="5086667"/>
          </a:xfrm>
        </p:grpSpPr>
        <p:sp>
          <p:nvSpPr>
            <p:cNvPr id="7" name="菱形 6">
              <a:extLst>
                <a:ext uri="{FF2B5EF4-FFF2-40B4-BE49-F238E27FC236}">
                  <a16:creationId xmlns:a16="http://schemas.microsoft.com/office/drawing/2014/main" id="{A551BB27-EACE-4D1C-BBD0-6DC5219600CA}"/>
                </a:ext>
              </a:extLst>
            </p:cNvPr>
            <p:cNvSpPr/>
            <p:nvPr/>
          </p:nvSpPr>
          <p:spPr>
            <a:xfrm>
              <a:off x="5419520" y="1131611"/>
              <a:ext cx="2448000" cy="1296000"/>
            </a:xfrm>
            <a:prstGeom prst="diamond">
              <a:avLst/>
            </a:prstGeom>
            <a:solidFill>
              <a:srgbClr val="C5ECFF"/>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修改源码后是否可以闭源？</a:t>
              </a:r>
              <a:endParaRPr kumimoji="0" lang="en-US" altLang="zh-CN" sz="18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9" name="菱形 8">
              <a:extLst>
                <a:ext uri="{FF2B5EF4-FFF2-40B4-BE49-F238E27FC236}">
                  <a16:creationId xmlns:a16="http://schemas.microsoft.com/office/drawing/2014/main" id="{6C0D0FC2-4E9F-4DE3-A45A-A46374871181}"/>
                </a:ext>
              </a:extLst>
            </p:cNvPr>
            <p:cNvSpPr/>
            <p:nvPr/>
          </p:nvSpPr>
          <p:spPr>
            <a:xfrm>
              <a:off x="2415301" y="2227680"/>
              <a:ext cx="2448000" cy="1368000"/>
            </a:xfrm>
            <a:prstGeom prst="diamond">
              <a:avLst/>
            </a:prstGeom>
            <a:solidFill>
              <a:srgbClr val="C5ECFF"/>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新增代码是否采用同样许可证？</a:t>
              </a:r>
              <a:endParaRPr kumimoji="0" lang="en-US" altLang="zh-CN" sz="18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菱形 9">
              <a:extLst>
                <a:ext uri="{FF2B5EF4-FFF2-40B4-BE49-F238E27FC236}">
                  <a16:creationId xmlns:a16="http://schemas.microsoft.com/office/drawing/2014/main" id="{FB078D90-A9B8-4370-9AE9-B51DE2B2EEC5}"/>
                </a:ext>
              </a:extLst>
            </p:cNvPr>
            <p:cNvSpPr/>
            <p:nvPr/>
          </p:nvSpPr>
          <p:spPr>
            <a:xfrm>
              <a:off x="844912" y="3729476"/>
              <a:ext cx="2448000" cy="1368000"/>
            </a:xfrm>
            <a:prstGeom prst="diamond">
              <a:avLst/>
            </a:prstGeom>
            <a:solidFill>
              <a:srgbClr val="C5ECFF"/>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是否需要对源码的修改提供说明？</a:t>
              </a:r>
              <a:endParaRPr kumimoji="0" lang="en-US" altLang="zh-CN" sz="18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菱形 10">
              <a:extLst>
                <a:ext uri="{FF2B5EF4-FFF2-40B4-BE49-F238E27FC236}">
                  <a16:creationId xmlns:a16="http://schemas.microsoft.com/office/drawing/2014/main" id="{B7159E93-6C10-4B68-9487-29598137100A}"/>
                </a:ext>
              </a:extLst>
            </p:cNvPr>
            <p:cNvSpPr/>
            <p:nvPr/>
          </p:nvSpPr>
          <p:spPr>
            <a:xfrm>
              <a:off x="8340811" y="2227680"/>
              <a:ext cx="2484000" cy="1296000"/>
            </a:xfrm>
            <a:prstGeom prst="diamond">
              <a:avLst/>
            </a:prstGeom>
            <a:solidFill>
              <a:srgbClr val="C5ECFF"/>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源码修改是否都必须放版权说明？</a:t>
              </a:r>
              <a:endParaRPr kumimoji="0" lang="en-US" altLang="zh-CN" sz="18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菱形 14">
              <a:extLst>
                <a:ext uri="{FF2B5EF4-FFF2-40B4-BE49-F238E27FC236}">
                  <a16:creationId xmlns:a16="http://schemas.microsoft.com/office/drawing/2014/main" id="{A1E8E21E-F098-4D96-B8DA-8C93A2E74F77}"/>
                </a:ext>
              </a:extLst>
            </p:cNvPr>
            <p:cNvSpPr/>
            <p:nvPr/>
          </p:nvSpPr>
          <p:spPr>
            <a:xfrm>
              <a:off x="6744271" y="3729476"/>
              <a:ext cx="2448000" cy="1368000"/>
            </a:xfrm>
            <a:prstGeom prst="diamond">
              <a:avLst/>
            </a:prstGeom>
            <a:solidFill>
              <a:srgbClr val="C5ECFF"/>
            </a:solidFill>
            <a:ln>
              <a:solidFill>
                <a:srgbClr val="194B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94B85"/>
                  </a:solidFill>
                  <a:effectLst/>
                  <a:uLnTx/>
                  <a:uFillTx/>
                  <a:latin typeface="微软雅黑 Light" panose="020B0502040204020203" pitchFamily="34" charset="-122"/>
                  <a:ea typeface="微软雅黑 Light" panose="020B0502040204020203" pitchFamily="34" charset="-122"/>
                  <a:cs typeface="+mn-cs"/>
                </a:rPr>
                <a:t>衍生软件是否可用你的名字推广？</a:t>
              </a:r>
              <a:endParaRPr kumimoji="0" lang="en-US" altLang="zh-CN" sz="18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矩形: 圆角 16">
              <a:extLst>
                <a:ext uri="{FF2B5EF4-FFF2-40B4-BE49-F238E27FC236}">
                  <a16:creationId xmlns:a16="http://schemas.microsoft.com/office/drawing/2014/main" id="{1DDEA847-415A-4BC5-981C-2E64752C07B4}"/>
                </a:ext>
              </a:extLst>
            </p:cNvPr>
            <p:cNvSpPr/>
            <p:nvPr/>
          </p:nvSpPr>
          <p:spPr>
            <a:xfrm>
              <a:off x="-25968" y="5562296"/>
              <a:ext cx="1008000" cy="648000"/>
            </a:xfrm>
            <a:prstGeom prst="roundRect">
              <a:avLst/>
            </a:prstGeom>
            <a:solidFill>
              <a:srgbClr val="FFE2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LGPL</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18" name="矩形: 圆角 17">
              <a:extLst>
                <a:ext uri="{FF2B5EF4-FFF2-40B4-BE49-F238E27FC236}">
                  <a16:creationId xmlns:a16="http://schemas.microsoft.com/office/drawing/2014/main" id="{A386C42A-4389-44D4-94C9-F896575E6769}"/>
                </a:ext>
              </a:extLst>
            </p:cNvPr>
            <p:cNvSpPr/>
            <p:nvPr/>
          </p:nvSpPr>
          <p:spPr>
            <a:xfrm>
              <a:off x="3195555" y="5562296"/>
              <a:ext cx="1008000" cy="648000"/>
            </a:xfrm>
            <a:prstGeom prst="roundRect">
              <a:avLst/>
            </a:prstGeom>
            <a:solidFill>
              <a:srgbClr val="FFE2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MPL</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19" name="矩形: 圆角 18">
              <a:extLst>
                <a:ext uri="{FF2B5EF4-FFF2-40B4-BE49-F238E27FC236}">
                  <a16:creationId xmlns:a16="http://schemas.microsoft.com/office/drawing/2014/main" id="{F992811B-742E-4880-B50A-76FB4FD648EA}"/>
                </a:ext>
              </a:extLst>
            </p:cNvPr>
            <p:cNvSpPr/>
            <p:nvPr/>
          </p:nvSpPr>
          <p:spPr>
            <a:xfrm>
              <a:off x="4764922" y="5562296"/>
              <a:ext cx="1008000" cy="648000"/>
            </a:xfrm>
            <a:prstGeom prst="roundRect">
              <a:avLst/>
            </a:prstGeom>
            <a:solidFill>
              <a:srgbClr val="FFE2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GPL</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20" name="矩形: 圆角 19">
              <a:extLst>
                <a:ext uri="{FF2B5EF4-FFF2-40B4-BE49-F238E27FC236}">
                  <a16:creationId xmlns:a16="http://schemas.microsoft.com/office/drawing/2014/main" id="{06AB3404-77DD-4588-8186-05D00093C1D1}"/>
                </a:ext>
              </a:extLst>
            </p:cNvPr>
            <p:cNvSpPr/>
            <p:nvPr/>
          </p:nvSpPr>
          <p:spPr>
            <a:xfrm>
              <a:off x="5892557" y="5562296"/>
              <a:ext cx="1008000" cy="648000"/>
            </a:xfrm>
            <a:prstGeom prst="roundRect">
              <a:avLst/>
            </a:prstGeom>
            <a:solidFill>
              <a:srgbClr val="FFE2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BSD</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21" name="矩形: 圆角 20">
              <a:extLst>
                <a:ext uri="{FF2B5EF4-FFF2-40B4-BE49-F238E27FC236}">
                  <a16:creationId xmlns:a16="http://schemas.microsoft.com/office/drawing/2014/main" id="{C5BCDF8A-E9FA-4BBB-98AC-4E38AC8389EF}"/>
                </a:ext>
              </a:extLst>
            </p:cNvPr>
            <p:cNvSpPr/>
            <p:nvPr/>
          </p:nvSpPr>
          <p:spPr>
            <a:xfrm>
              <a:off x="9066299" y="5544690"/>
              <a:ext cx="1008000" cy="648000"/>
            </a:xfrm>
            <a:prstGeom prst="roundRect">
              <a:avLst/>
            </a:prstGeom>
            <a:solidFill>
              <a:srgbClr val="FFE2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MIT</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22" name="矩形: 圆角 21">
              <a:extLst>
                <a:ext uri="{FF2B5EF4-FFF2-40B4-BE49-F238E27FC236}">
                  <a16:creationId xmlns:a16="http://schemas.microsoft.com/office/drawing/2014/main" id="{76670E7F-017D-4791-936F-B2BF7877E663}"/>
                </a:ext>
              </a:extLst>
            </p:cNvPr>
            <p:cNvSpPr/>
            <p:nvPr/>
          </p:nvSpPr>
          <p:spPr>
            <a:xfrm>
              <a:off x="10601442" y="5562296"/>
              <a:ext cx="1323969" cy="655982"/>
            </a:xfrm>
            <a:prstGeom prst="roundRect">
              <a:avLst/>
            </a:prstGeom>
            <a:solidFill>
              <a:srgbClr val="FFE2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Apache</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cxnSp>
          <p:nvCxnSpPr>
            <p:cNvPr id="24" name="连接符: 肘形 23">
              <a:extLst>
                <a:ext uri="{FF2B5EF4-FFF2-40B4-BE49-F238E27FC236}">
                  <a16:creationId xmlns:a16="http://schemas.microsoft.com/office/drawing/2014/main" id="{5668C6F0-A747-4AEC-B56C-D4571BB9CAFE}"/>
                </a:ext>
              </a:extLst>
            </p:cNvPr>
            <p:cNvCxnSpPr>
              <a:stCxn id="7" idx="3"/>
              <a:endCxn id="11" idx="0"/>
            </p:cNvCxnSpPr>
            <p:nvPr/>
          </p:nvCxnSpPr>
          <p:spPr>
            <a:xfrm>
              <a:off x="7867520" y="1779611"/>
              <a:ext cx="1715291" cy="448069"/>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9DE4F7CE-EDE7-4707-870C-759FAA96356C}"/>
                </a:ext>
              </a:extLst>
            </p:cNvPr>
            <p:cNvCxnSpPr>
              <a:cxnSpLocks/>
            </p:cNvCxnSpPr>
            <p:nvPr/>
          </p:nvCxnSpPr>
          <p:spPr>
            <a:xfrm rot="10800000" flipV="1">
              <a:off x="3639302" y="1779610"/>
              <a:ext cx="1780219" cy="448069"/>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0E62C74A-8496-42C8-9A1C-9F8807301F63}"/>
                </a:ext>
              </a:extLst>
            </p:cNvPr>
            <p:cNvCxnSpPr>
              <a:cxnSpLocks/>
            </p:cNvCxnSpPr>
            <p:nvPr/>
          </p:nvCxnSpPr>
          <p:spPr>
            <a:xfrm rot="10800000" flipV="1">
              <a:off x="2068913" y="2911680"/>
              <a:ext cx="346389" cy="81779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293EA4E1-75D5-4061-AD5A-0BA890186B8D}"/>
                </a:ext>
              </a:extLst>
            </p:cNvPr>
            <p:cNvCxnSpPr>
              <a:stCxn id="9" idx="3"/>
              <a:endCxn id="19" idx="0"/>
            </p:cNvCxnSpPr>
            <p:nvPr/>
          </p:nvCxnSpPr>
          <p:spPr>
            <a:xfrm>
              <a:off x="4863301" y="2911680"/>
              <a:ext cx="405621" cy="265061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B6E8ECCD-ABF5-4489-B7DF-30B685CBE203}"/>
                </a:ext>
              </a:extLst>
            </p:cNvPr>
            <p:cNvCxnSpPr>
              <a:cxnSpLocks/>
            </p:cNvCxnSpPr>
            <p:nvPr/>
          </p:nvCxnSpPr>
          <p:spPr>
            <a:xfrm rot="10800000" flipV="1">
              <a:off x="478032" y="4413476"/>
              <a:ext cx="366880" cy="114882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DE8E6324-0872-4A0C-81FF-F437F0CBAB1D}"/>
                </a:ext>
              </a:extLst>
            </p:cNvPr>
            <p:cNvCxnSpPr>
              <a:stCxn id="10" idx="3"/>
              <a:endCxn id="18" idx="0"/>
            </p:cNvCxnSpPr>
            <p:nvPr/>
          </p:nvCxnSpPr>
          <p:spPr>
            <a:xfrm>
              <a:off x="3292912" y="4413476"/>
              <a:ext cx="406643" cy="114882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83C7BEFD-33A2-4AE0-8720-3F68280B5107}"/>
                </a:ext>
              </a:extLst>
            </p:cNvPr>
            <p:cNvCxnSpPr>
              <a:cxnSpLocks/>
            </p:cNvCxnSpPr>
            <p:nvPr/>
          </p:nvCxnSpPr>
          <p:spPr>
            <a:xfrm rot="10800000" flipV="1">
              <a:off x="7968271" y="2875680"/>
              <a:ext cx="372540" cy="85379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37FFAAEE-97B2-4984-BA76-0FFD7CD1B38D}"/>
                </a:ext>
              </a:extLst>
            </p:cNvPr>
            <p:cNvCxnSpPr>
              <a:stCxn id="11" idx="3"/>
              <a:endCxn id="22" idx="0"/>
            </p:cNvCxnSpPr>
            <p:nvPr/>
          </p:nvCxnSpPr>
          <p:spPr>
            <a:xfrm>
              <a:off x="10824811" y="2875680"/>
              <a:ext cx="438616" cy="268661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9580804E-E90E-4B3C-8117-5BEA17AC2E65}"/>
                </a:ext>
              </a:extLst>
            </p:cNvPr>
            <p:cNvCxnSpPr>
              <a:cxnSpLocks/>
            </p:cNvCxnSpPr>
            <p:nvPr/>
          </p:nvCxnSpPr>
          <p:spPr>
            <a:xfrm rot="10800000" flipV="1">
              <a:off x="6396557" y="4413476"/>
              <a:ext cx="347714" cy="114882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27CCD969-CEDA-4EA4-BBC1-FA988A01FFBC}"/>
                </a:ext>
              </a:extLst>
            </p:cNvPr>
            <p:cNvCxnSpPr>
              <a:stCxn id="15" idx="3"/>
              <a:endCxn id="21" idx="0"/>
            </p:cNvCxnSpPr>
            <p:nvPr/>
          </p:nvCxnSpPr>
          <p:spPr>
            <a:xfrm>
              <a:off x="9192271" y="4413476"/>
              <a:ext cx="378028" cy="113121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矩形: 圆角 45">
              <a:extLst>
                <a:ext uri="{FF2B5EF4-FFF2-40B4-BE49-F238E27FC236}">
                  <a16:creationId xmlns:a16="http://schemas.microsoft.com/office/drawing/2014/main" id="{47FFE6DC-A8DB-4EAA-A20A-1F94861A0D7F}"/>
                </a:ext>
              </a:extLst>
            </p:cNvPr>
            <p:cNvSpPr/>
            <p:nvPr/>
          </p:nvSpPr>
          <p:spPr>
            <a:xfrm>
              <a:off x="3626915" y="1298050"/>
              <a:ext cx="513858" cy="47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否</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47" name="矩形: 圆角 46">
              <a:extLst>
                <a:ext uri="{FF2B5EF4-FFF2-40B4-BE49-F238E27FC236}">
                  <a16:creationId xmlns:a16="http://schemas.microsoft.com/office/drawing/2014/main" id="{A7B9DE33-69E9-4648-9DBA-D0B1281316FB}"/>
                </a:ext>
              </a:extLst>
            </p:cNvPr>
            <p:cNvSpPr/>
            <p:nvPr/>
          </p:nvSpPr>
          <p:spPr>
            <a:xfrm>
              <a:off x="9074123" y="1296387"/>
              <a:ext cx="498055" cy="47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是</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60" name="矩形: 圆角 59">
              <a:extLst>
                <a:ext uri="{FF2B5EF4-FFF2-40B4-BE49-F238E27FC236}">
                  <a16:creationId xmlns:a16="http://schemas.microsoft.com/office/drawing/2014/main" id="{A92BA3D2-BB58-48AF-8E0E-82DE9BF2428E}"/>
                </a:ext>
              </a:extLst>
            </p:cNvPr>
            <p:cNvSpPr/>
            <p:nvPr/>
          </p:nvSpPr>
          <p:spPr>
            <a:xfrm>
              <a:off x="10771714" y="2391246"/>
              <a:ext cx="498055" cy="47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是</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61" name="矩形: 圆角 60">
              <a:extLst>
                <a:ext uri="{FF2B5EF4-FFF2-40B4-BE49-F238E27FC236}">
                  <a16:creationId xmlns:a16="http://schemas.microsoft.com/office/drawing/2014/main" id="{6B870AB2-B087-415E-A0D0-3C5D29E77C50}"/>
                </a:ext>
              </a:extLst>
            </p:cNvPr>
            <p:cNvSpPr/>
            <p:nvPr/>
          </p:nvSpPr>
          <p:spPr>
            <a:xfrm>
              <a:off x="7962552" y="2396441"/>
              <a:ext cx="513858" cy="47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否</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62" name="矩形: 圆角 61">
              <a:extLst>
                <a:ext uri="{FF2B5EF4-FFF2-40B4-BE49-F238E27FC236}">
                  <a16:creationId xmlns:a16="http://schemas.microsoft.com/office/drawing/2014/main" id="{9A64F531-0694-40E7-BED1-F0EE060F12DD}"/>
                </a:ext>
              </a:extLst>
            </p:cNvPr>
            <p:cNvSpPr/>
            <p:nvPr/>
          </p:nvSpPr>
          <p:spPr>
            <a:xfrm>
              <a:off x="6383450" y="3933806"/>
              <a:ext cx="513858" cy="47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否</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63" name="矩形: 圆角 62">
              <a:extLst>
                <a:ext uri="{FF2B5EF4-FFF2-40B4-BE49-F238E27FC236}">
                  <a16:creationId xmlns:a16="http://schemas.microsoft.com/office/drawing/2014/main" id="{F1EB7CD3-0083-4B3B-9109-5F962D73D67D}"/>
                </a:ext>
              </a:extLst>
            </p:cNvPr>
            <p:cNvSpPr/>
            <p:nvPr/>
          </p:nvSpPr>
          <p:spPr>
            <a:xfrm>
              <a:off x="9072786" y="3924257"/>
              <a:ext cx="498055" cy="47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是</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64" name="矩形: 圆角 63">
              <a:extLst>
                <a:ext uri="{FF2B5EF4-FFF2-40B4-BE49-F238E27FC236}">
                  <a16:creationId xmlns:a16="http://schemas.microsoft.com/office/drawing/2014/main" id="{8C7D25B8-1D7C-465C-81AE-A2ADF79B0A8A}"/>
                </a:ext>
              </a:extLst>
            </p:cNvPr>
            <p:cNvSpPr/>
            <p:nvPr/>
          </p:nvSpPr>
          <p:spPr>
            <a:xfrm>
              <a:off x="4770344" y="2427611"/>
              <a:ext cx="498055" cy="47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是</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65" name="矩形: 圆角 64">
              <a:extLst>
                <a:ext uri="{FF2B5EF4-FFF2-40B4-BE49-F238E27FC236}">
                  <a16:creationId xmlns:a16="http://schemas.microsoft.com/office/drawing/2014/main" id="{CA25B33C-08A0-4039-836A-08C7C51D5DD5}"/>
                </a:ext>
              </a:extLst>
            </p:cNvPr>
            <p:cNvSpPr/>
            <p:nvPr/>
          </p:nvSpPr>
          <p:spPr>
            <a:xfrm>
              <a:off x="2070218" y="2427611"/>
              <a:ext cx="513858" cy="47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否</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66" name="矩形: 圆角 65">
              <a:extLst>
                <a:ext uri="{FF2B5EF4-FFF2-40B4-BE49-F238E27FC236}">
                  <a16:creationId xmlns:a16="http://schemas.microsoft.com/office/drawing/2014/main" id="{DC22E787-F5E0-48CB-854A-A5DD50531179}"/>
                </a:ext>
              </a:extLst>
            </p:cNvPr>
            <p:cNvSpPr/>
            <p:nvPr/>
          </p:nvSpPr>
          <p:spPr>
            <a:xfrm>
              <a:off x="3187761" y="3926299"/>
              <a:ext cx="498055" cy="47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是</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sp>
          <p:nvSpPr>
            <p:cNvPr id="67" name="矩形: 圆角 66">
              <a:extLst>
                <a:ext uri="{FF2B5EF4-FFF2-40B4-BE49-F238E27FC236}">
                  <a16:creationId xmlns:a16="http://schemas.microsoft.com/office/drawing/2014/main" id="{FDD405E7-0D73-46F2-BFF8-FF64E00B4D9C}"/>
                </a:ext>
              </a:extLst>
            </p:cNvPr>
            <p:cNvSpPr/>
            <p:nvPr/>
          </p:nvSpPr>
          <p:spPr>
            <a:xfrm>
              <a:off x="484248" y="3933731"/>
              <a:ext cx="513858" cy="47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194B85"/>
                  </a:solidFill>
                  <a:effectLst/>
                  <a:uLnTx/>
                  <a:uFillTx/>
                  <a:latin typeface="微软雅黑" panose="020B0503020204020204" pitchFamily="34" charset="-122"/>
                  <a:ea typeface="微软雅黑" panose="020B0503020204020204" pitchFamily="34" charset="-122"/>
                  <a:cs typeface="+mn-cs"/>
                </a:rPr>
                <a:t>否</a:t>
              </a:r>
              <a:endParaRPr kumimoji="0" lang="en-US" altLang="zh-CN" sz="1800" b="1" i="0" u="none" strike="noStrike" kern="1200" cap="none" spc="0" normalizeH="0" baseline="0" noProof="0" dirty="0">
                <a:ln>
                  <a:noFill/>
                </a:ln>
                <a:solidFill>
                  <a:srgbClr val="194B85"/>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362694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B5156-7479-4442-A920-0E7454BF1BFC}"/>
              </a:ext>
            </a:extLst>
          </p:cNvPr>
          <p:cNvSpPr>
            <a:spLocks noGrp="1"/>
          </p:cNvSpPr>
          <p:nvPr>
            <p:ph type="title"/>
          </p:nvPr>
        </p:nvSpPr>
        <p:spPr/>
        <p:txBody>
          <a:bodyPr/>
          <a:lstStyle/>
          <a:p>
            <a:r>
              <a:rPr lang="en-US" altLang="zh-CN" dirty="0"/>
              <a:t>OpenHarmony2.0</a:t>
            </a:r>
            <a:r>
              <a:rPr lang="zh-CN" altLang="en-US" dirty="0"/>
              <a:t>鸿蒙开源项目</a:t>
            </a:r>
          </a:p>
        </p:txBody>
      </p:sp>
      <p:sp>
        <p:nvSpPr>
          <p:cNvPr id="3" name="内容占位符 2">
            <a:extLst>
              <a:ext uri="{FF2B5EF4-FFF2-40B4-BE49-F238E27FC236}">
                <a16:creationId xmlns:a16="http://schemas.microsoft.com/office/drawing/2014/main" id="{C1BC730B-7E9E-4E73-9E20-257BD6C506E2}"/>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2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https://www.openharmony.cn</a:t>
            </a:r>
            <a:endParaRPr lang="en-US" altLang="zh-CN" sz="2000" dirty="0">
              <a:latin typeface="微软雅黑" panose="020B0503020204020204" pitchFamily="34" charset="-122"/>
              <a:ea typeface="微软雅黑" panose="020B0503020204020204" pitchFamily="34" charset="-122"/>
            </a:endParaRPr>
          </a:p>
          <a:p>
            <a:pPr marL="342900" indent="-342900" algn="l">
              <a:lnSpc>
                <a:spcPct val="12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https://gitee.com/openharmony?_from=11</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63CEFD0-8E64-479A-A66E-4D5FB70FB56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06B971A3-4C74-44F9-93F6-792EBD503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5734" y="2081576"/>
            <a:ext cx="8439582" cy="409894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195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AF577-4DF1-4BBA-9E58-1EF56E257739}"/>
              </a:ext>
            </a:extLst>
          </p:cNvPr>
          <p:cNvSpPr>
            <a:spLocks noGrp="1"/>
          </p:cNvSpPr>
          <p:nvPr>
            <p:ph type="title"/>
          </p:nvPr>
        </p:nvSpPr>
        <p:spPr/>
        <p:txBody>
          <a:bodyPr/>
          <a:lstStyle/>
          <a:p>
            <a:r>
              <a:rPr lang="zh-CN" altLang="en-US" dirty="0"/>
              <a:t>鸿蒙到底是不是安卓？</a:t>
            </a:r>
          </a:p>
        </p:txBody>
      </p:sp>
      <p:sp>
        <p:nvSpPr>
          <p:cNvPr id="4" name="灯片编号占位符 3">
            <a:extLst>
              <a:ext uri="{FF2B5EF4-FFF2-40B4-BE49-F238E27FC236}">
                <a16:creationId xmlns:a16="http://schemas.microsoft.com/office/drawing/2014/main" id="{B1EFB217-5272-4CC1-97C6-CFDC5F6507F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46" name="Picture 2" descr="https://inews.gtimg.com/newsapp_bt/0/13617803029/1000">
            <a:extLst>
              <a:ext uri="{FF2B5EF4-FFF2-40B4-BE49-F238E27FC236}">
                <a16:creationId xmlns:a16="http://schemas.microsoft.com/office/drawing/2014/main" id="{826DF523-6BAA-44CE-8C84-72E6CB910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345" y="1006690"/>
            <a:ext cx="7228609" cy="539029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18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AF577-4DF1-4BBA-9E58-1EF56E257739}"/>
              </a:ext>
            </a:extLst>
          </p:cNvPr>
          <p:cNvSpPr>
            <a:spLocks noGrp="1"/>
          </p:cNvSpPr>
          <p:nvPr>
            <p:ph type="title"/>
          </p:nvPr>
        </p:nvSpPr>
        <p:spPr/>
        <p:txBody>
          <a:bodyPr/>
          <a:lstStyle/>
          <a:p>
            <a:r>
              <a:rPr lang="zh-CN" altLang="en-US" dirty="0"/>
              <a:t>鸿蒙到底是不是安卓？</a:t>
            </a:r>
            <a:r>
              <a:rPr lang="en-US" altLang="zh-CN" dirty="0"/>
              <a:t>Apache 2.0</a:t>
            </a:r>
            <a:endParaRPr lang="zh-CN" altLang="en-US" dirty="0"/>
          </a:p>
        </p:txBody>
      </p:sp>
      <p:sp>
        <p:nvSpPr>
          <p:cNvPr id="4" name="灯片编号占位符 3">
            <a:extLst>
              <a:ext uri="{FF2B5EF4-FFF2-40B4-BE49-F238E27FC236}">
                <a16:creationId xmlns:a16="http://schemas.microsoft.com/office/drawing/2014/main" id="{B1EFB217-5272-4CC1-97C6-CFDC5F6507F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170" name="Picture 2" descr="https://inews.gtimg.com/newsapp_bt/0/13617803175/1000">
            <a:extLst>
              <a:ext uri="{FF2B5EF4-FFF2-40B4-BE49-F238E27FC236}">
                <a16:creationId xmlns:a16="http://schemas.microsoft.com/office/drawing/2014/main" id="{85F274CE-EFC5-4491-AB8D-5230D571F3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663"/>
          <a:stretch/>
        </p:blipFill>
        <p:spPr bwMode="auto">
          <a:xfrm>
            <a:off x="528713" y="3519055"/>
            <a:ext cx="11134574" cy="281420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https://inews.gtimg.com/newsapp_bt/0/13617803174/1000">
            <a:extLst>
              <a:ext uri="{FF2B5EF4-FFF2-40B4-BE49-F238E27FC236}">
                <a16:creationId xmlns:a16="http://schemas.microsoft.com/office/drawing/2014/main" id="{9ADC27FE-421F-46FA-A9FA-2F5357F80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715" y="1091775"/>
            <a:ext cx="5109869" cy="23642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263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AF577-4DF1-4BBA-9E58-1EF56E257739}"/>
              </a:ext>
            </a:extLst>
          </p:cNvPr>
          <p:cNvSpPr>
            <a:spLocks noGrp="1"/>
          </p:cNvSpPr>
          <p:nvPr>
            <p:ph type="title"/>
          </p:nvPr>
        </p:nvSpPr>
        <p:spPr/>
        <p:txBody>
          <a:bodyPr/>
          <a:lstStyle/>
          <a:p>
            <a:r>
              <a:rPr lang="zh-CN" altLang="en-US" dirty="0"/>
              <a:t>鸿蒙可以发展自己的生态！</a:t>
            </a:r>
          </a:p>
        </p:txBody>
      </p:sp>
      <p:sp>
        <p:nvSpPr>
          <p:cNvPr id="4" name="灯片编号占位符 3">
            <a:extLst>
              <a:ext uri="{FF2B5EF4-FFF2-40B4-BE49-F238E27FC236}">
                <a16:creationId xmlns:a16="http://schemas.microsoft.com/office/drawing/2014/main" id="{B1EFB217-5272-4CC1-97C6-CFDC5F6507F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D53E7DF6-E7E4-48E0-9AC3-9D3611F56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203" y="1111827"/>
            <a:ext cx="10568894" cy="5133109"/>
          </a:xfrm>
          <a:prstGeom prst="rect">
            <a:avLst/>
          </a:prstGeom>
          <a:effectLst>
            <a:outerShdw blurRad="50800" dist="38100" dir="2700000" algn="tl" rotWithShape="0">
              <a:prstClr val="black">
                <a:alpha val="40000"/>
              </a:prstClr>
            </a:outerShdw>
          </a:effectLst>
        </p:spPr>
      </p:pic>
      <p:sp>
        <p:nvSpPr>
          <p:cNvPr id="3" name="矩形: 圆角 2">
            <a:extLst>
              <a:ext uri="{FF2B5EF4-FFF2-40B4-BE49-F238E27FC236}">
                <a16:creationId xmlns:a16="http://schemas.microsoft.com/office/drawing/2014/main" id="{12F36259-137E-4041-98DD-4DE9383E4342}"/>
              </a:ext>
            </a:extLst>
          </p:cNvPr>
          <p:cNvSpPr/>
          <p:nvPr/>
        </p:nvSpPr>
        <p:spPr>
          <a:xfrm>
            <a:off x="2556164" y="5673438"/>
            <a:ext cx="1345622" cy="2909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78230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A66597-753E-48BA-9B06-3978E2DDBD97}"/>
              </a:ext>
            </a:extLst>
          </p:cNvPr>
          <p:cNvSpPr>
            <a:spLocks noGrp="1"/>
          </p:cNvSpPr>
          <p:nvPr>
            <p:ph type="title"/>
          </p:nvPr>
        </p:nvSpPr>
        <p:spPr/>
        <p:txBody>
          <a:bodyPr/>
          <a:lstStyle/>
          <a:p>
            <a:r>
              <a:rPr lang="zh-CN" altLang="en-US" dirty="0"/>
              <a:t>源代码管理工具</a:t>
            </a:r>
          </a:p>
        </p:txBody>
      </p:sp>
      <p:sp>
        <p:nvSpPr>
          <p:cNvPr id="3" name="内容占位符 2">
            <a:extLst>
              <a:ext uri="{FF2B5EF4-FFF2-40B4-BE49-F238E27FC236}">
                <a16:creationId xmlns:a16="http://schemas.microsoft.com/office/drawing/2014/main" id="{6AC155C0-AB7B-44DF-8C44-4006C58EEFC3}"/>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50000"/>
              </a:lnSpc>
              <a:buFont typeface="Wingdings" panose="05000000000000000000" pitchFamily="2" charset="2"/>
              <a:buChar char="n"/>
            </a:pPr>
            <a:r>
              <a:rPr lang="en-US" altLang="zh-CN" sz="2400" dirty="0" err="1">
                <a:latin typeface="微软雅黑" panose="020B0503020204020204" pitchFamily="34" charset="-122"/>
                <a:ea typeface="微软雅黑" panose="020B0503020204020204" pitchFamily="34" charset="-122"/>
              </a:rPr>
              <a:t>Github</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世界上最流行的开源代码库</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github.com</a:t>
            </a:r>
          </a:p>
          <a:p>
            <a:pPr marL="342900" indent="-342900" algn="l">
              <a:lnSpc>
                <a:spcPct val="150000"/>
              </a:lnSpc>
              <a:buFont typeface="Wingdings" panose="05000000000000000000" pitchFamily="2" charset="2"/>
              <a:buChar char="n"/>
            </a:pPr>
            <a:r>
              <a:rPr lang="en-US" altLang="zh-CN" sz="2400" dirty="0" err="1">
                <a:latin typeface="微软雅黑" panose="020B0503020204020204" pitchFamily="34" charset="-122"/>
                <a:ea typeface="微软雅黑" panose="020B0503020204020204" pitchFamily="34" charset="-122"/>
              </a:rPr>
              <a:t>Gitee</a:t>
            </a:r>
            <a:r>
              <a:rPr lang="zh-CN" altLang="en-US" sz="2400" dirty="0">
                <a:latin typeface="微软雅黑" panose="020B0503020204020204" pitchFamily="34" charset="-122"/>
                <a:ea typeface="微软雅黑" panose="020B0503020204020204" pitchFamily="34" charset="-122"/>
              </a:rPr>
              <a:t>（码云）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中国版的</a:t>
            </a:r>
            <a:r>
              <a:rPr lang="en-US" altLang="zh-CN" sz="2400" dirty="0" err="1">
                <a:latin typeface="微软雅黑" panose="020B0503020204020204" pitchFamily="34" charset="-122"/>
                <a:ea typeface="微软雅黑" panose="020B0503020204020204" pitchFamily="34" charset="-122"/>
              </a:rPr>
              <a:t>Github</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gitee.com </a:t>
            </a:r>
          </a:p>
          <a:p>
            <a:pPr marL="342900" indent="-342900" algn="l">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Coding-</a:t>
            </a:r>
            <a:r>
              <a:rPr lang="zh-CN" altLang="en-US" sz="2400" dirty="0">
                <a:latin typeface="微软雅黑" panose="020B0503020204020204" pitchFamily="34" charset="-122"/>
                <a:ea typeface="微软雅黑" panose="020B0503020204020204" pitchFamily="34" charset="-122"/>
              </a:rPr>
              <a:t>腾云扣钉，腾讯旗下</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coding.net</a:t>
            </a: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云效代码管理 </a:t>
            </a:r>
            <a:r>
              <a:rPr lang="en-US" altLang="zh-CN" sz="2400" dirty="0" err="1">
                <a:latin typeface="微软雅黑" panose="020B0503020204020204" pitchFamily="34" charset="-122"/>
                <a:ea typeface="微软雅黑" panose="020B0503020204020204" pitchFamily="34" charset="-122"/>
              </a:rPr>
              <a:t>Codeup</a:t>
            </a:r>
            <a:r>
              <a:rPr lang="zh-CN" altLang="en-US" sz="2400" dirty="0">
                <a:latin typeface="微软雅黑" panose="020B0503020204020204" pitchFamily="34" charset="-122"/>
                <a:ea typeface="微软雅黑" panose="020B0503020204020204" pitchFamily="34" charset="-122"/>
              </a:rPr>
              <a:t>，阿里</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Azure </a:t>
            </a:r>
            <a:r>
              <a:rPr lang="en-US" altLang="zh-CN" sz="2400" dirty="0" err="1">
                <a:latin typeface="微软雅黑" panose="020B0503020204020204" pitchFamily="34" charset="-122"/>
                <a:ea typeface="微软雅黑" panose="020B0503020204020204" pitchFamily="34" charset="-122"/>
              </a:rPr>
              <a:t>Devops</a:t>
            </a:r>
            <a:r>
              <a:rPr lang="zh-CN" altLang="en-US" sz="2400" dirty="0">
                <a:latin typeface="微软雅黑" panose="020B0503020204020204" pitchFamily="34" charset="-122"/>
                <a:ea typeface="微软雅黑" panose="020B0503020204020204" pitchFamily="34" charset="-122"/>
              </a:rPr>
              <a:t>，微软</a:t>
            </a:r>
          </a:p>
        </p:txBody>
      </p:sp>
      <p:sp>
        <p:nvSpPr>
          <p:cNvPr id="4" name="灯片编号占位符 3">
            <a:extLst>
              <a:ext uri="{FF2B5EF4-FFF2-40B4-BE49-F238E27FC236}">
                <a16:creationId xmlns:a16="http://schemas.microsoft.com/office/drawing/2014/main" id="{9F7333D3-DF63-41DC-A02D-541882167B1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7095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03</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合规管理</a:t>
            </a:r>
          </a:p>
        </p:txBody>
      </p:sp>
    </p:spTree>
    <p:extLst>
      <p:ext uri="{BB962C8B-B14F-4D97-AF65-F5344CB8AC3E}">
        <p14:creationId xmlns:p14="http://schemas.microsoft.com/office/powerpoint/2010/main" val="204937005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730C7D0-76D8-4E42-ADDF-CECF126B98C1}"/>
              </a:ext>
            </a:extLst>
          </p:cNvPr>
          <p:cNvSpPr>
            <a:spLocks noGrp="1"/>
          </p:cNvSpPr>
          <p:nvPr>
            <p:ph type="title"/>
          </p:nvPr>
        </p:nvSpPr>
        <p:spPr/>
        <p:txBody>
          <a:bodyPr/>
          <a:lstStyle/>
          <a:p>
            <a:r>
              <a:rPr lang="zh-CN" altLang="en-US" dirty="0"/>
              <a:t>什么是合规管理</a:t>
            </a:r>
          </a:p>
        </p:txBody>
      </p:sp>
      <p:sp>
        <p:nvSpPr>
          <p:cNvPr id="3" name="内容占位符 2">
            <a:extLst>
              <a:ext uri="{FF2B5EF4-FFF2-40B4-BE49-F238E27FC236}">
                <a16:creationId xmlns:a16="http://schemas.microsoft.com/office/drawing/2014/main" id="{4E530375-4987-462F-A1FB-22FF199DF1AC}"/>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2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合规</a:t>
            </a:r>
            <a:r>
              <a:rPr lang="zh-CN" altLang="en-US" sz="2400" dirty="0">
                <a:latin typeface="微软雅黑" panose="020B0503020204020204" pitchFamily="34" charset="-122"/>
                <a:ea typeface="微软雅黑" panose="020B0503020204020204" pitchFamily="34" charset="-122"/>
              </a:rPr>
              <a:t>，是指企业及其员工的经营管理行为符合法律法规、监管规定、行业准则和企业章程、规章制度以及国际条约、规则等要求。</a:t>
            </a:r>
            <a:endParaRPr lang="en-US" altLang="zh-CN" sz="2400" dirty="0">
              <a:latin typeface="微软雅黑" panose="020B0503020204020204" pitchFamily="34" charset="-122"/>
              <a:ea typeface="微软雅黑" panose="020B0503020204020204" pitchFamily="34" charset="-122"/>
            </a:endParaRPr>
          </a:p>
          <a:p>
            <a:pPr lvl="1" indent="-360000" algn="l">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如果企业在国外开展生产经营活动，还要遵守当地的法律法规，监管要求；遵守当地的风俗习惯，维护当地的公序良俗。</a:t>
            </a:r>
          </a:p>
          <a:p>
            <a:pPr marL="342900" indent="-342900" algn="l">
              <a:lnSpc>
                <a:spcPct val="12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合规风险</a:t>
            </a:r>
            <a:r>
              <a:rPr lang="zh-CN" altLang="en-US" sz="2400" dirty="0">
                <a:latin typeface="微软雅黑" panose="020B0503020204020204" pitchFamily="34" charset="-122"/>
                <a:ea typeface="微软雅黑" panose="020B0503020204020204" pitchFamily="34" charset="-122"/>
              </a:rPr>
              <a:t>，是指企业及其员工因不合规行为，引发法律责任、受到相关处罚、造成经济或声誉损失以及其他负面影响的可能性。</a:t>
            </a:r>
          </a:p>
          <a:p>
            <a:pPr marL="342900" indent="-342900" algn="l">
              <a:lnSpc>
                <a:spcPct val="12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合规管理</a:t>
            </a:r>
            <a:r>
              <a:rPr lang="zh-CN" altLang="en-US" sz="2400" dirty="0">
                <a:latin typeface="微软雅黑" panose="020B0503020204020204" pitchFamily="34" charset="-122"/>
                <a:ea typeface="微软雅黑" panose="020B0503020204020204" pitchFamily="34" charset="-122"/>
              </a:rPr>
              <a:t>，是指以有效防控合规风险为目的，以企业和员工经营管理行为为对象，开展包括制度制定、风险识别、合规审查、风险应对、责任追究、考核评价、合规培训等有组织、有计划的管理活动。</a:t>
            </a:r>
          </a:p>
        </p:txBody>
      </p:sp>
      <p:sp>
        <p:nvSpPr>
          <p:cNvPr id="4" name="灯片编号占位符 3">
            <a:extLst>
              <a:ext uri="{FF2B5EF4-FFF2-40B4-BE49-F238E27FC236}">
                <a16:creationId xmlns:a16="http://schemas.microsoft.com/office/drawing/2014/main" id="{D56419F8-9FC6-4272-A8A7-5ABB7EFAC7B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1719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730C7D0-76D8-4E42-ADDF-CECF126B98C1}"/>
              </a:ext>
            </a:extLst>
          </p:cNvPr>
          <p:cNvSpPr>
            <a:spLocks noGrp="1"/>
          </p:cNvSpPr>
          <p:nvPr>
            <p:ph type="title"/>
          </p:nvPr>
        </p:nvSpPr>
        <p:spPr/>
        <p:txBody>
          <a:bodyPr>
            <a:normAutofit fontScale="90000"/>
          </a:bodyPr>
          <a:lstStyle/>
          <a:p>
            <a:r>
              <a:rPr lang="en-US" altLang="zh-CN" dirty="0"/>
              <a:t>GB/T 35770—2022《</a:t>
            </a:r>
            <a:r>
              <a:rPr lang="zh-CN" altLang="en-US" dirty="0"/>
              <a:t>合规管理体系要求及使用指南</a:t>
            </a:r>
            <a:r>
              <a:rPr lang="en-US" altLang="zh-CN" dirty="0"/>
              <a:t>》</a:t>
            </a:r>
            <a:endParaRPr lang="zh-CN" altLang="en-US" dirty="0"/>
          </a:p>
        </p:txBody>
      </p:sp>
      <p:sp>
        <p:nvSpPr>
          <p:cNvPr id="3" name="内容占位符 2">
            <a:extLst>
              <a:ext uri="{FF2B5EF4-FFF2-40B4-BE49-F238E27FC236}">
                <a16:creationId xmlns:a16="http://schemas.microsoft.com/office/drawing/2014/main" id="{4E530375-4987-462F-A1FB-22FF199DF1AC}"/>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2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一条主线和</a:t>
            </a:r>
            <a:r>
              <a:rPr lang="en-US" altLang="zh-CN" sz="2400" b="1" dirty="0">
                <a:latin typeface="微软雅黑" panose="020B0503020204020204" pitchFamily="34" charset="-122"/>
                <a:ea typeface="微软雅黑" panose="020B0503020204020204" pitchFamily="34" charset="-122"/>
              </a:rPr>
              <a:t>PDCA</a:t>
            </a:r>
            <a:r>
              <a:rPr lang="zh-CN" altLang="en-US" sz="2400" b="1" dirty="0">
                <a:latin typeface="微软雅黑" panose="020B0503020204020204" pitchFamily="34" charset="-122"/>
                <a:ea typeface="微软雅黑" panose="020B0503020204020204" pitchFamily="34" charset="-122"/>
              </a:rPr>
              <a:t>循环</a:t>
            </a:r>
            <a:endParaRPr lang="en-US" altLang="zh-CN" sz="2400" b="1"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D56419F8-9FC6-4272-A8A7-5ABB7EFAC7B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descr="https://www.cnis.ac.cn/ynbm/llyzlyjs/zhxw/202210/W020221020597894234526.jpg">
            <a:extLst>
              <a:ext uri="{FF2B5EF4-FFF2-40B4-BE49-F238E27FC236}">
                <a16:creationId xmlns:a16="http://schemas.microsoft.com/office/drawing/2014/main" id="{1313974B-9D69-4288-B2B3-975036F12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874" y="1670753"/>
            <a:ext cx="5336926" cy="44816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合规管理体系">
            <a:extLst>
              <a:ext uri="{FF2B5EF4-FFF2-40B4-BE49-F238E27FC236}">
                <a16:creationId xmlns:a16="http://schemas.microsoft.com/office/drawing/2014/main" id="{EC72ED03-F7EB-4264-8797-260EE1B1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548" y="1327149"/>
            <a:ext cx="3427940" cy="482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356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730C7D0-76D8-4E42-ADDF-CECF126B98C1}"/>
              </a:ext>
            </a:extLst>
          </p:cNvPr>
          <p:cNvSpPr>
            <a:spLocks noGrp="1"/>
          </p:cNvSpPr>
          <p:nvPr>
            <p:ph type="title"/>
          </p:nvPr>
        </p:nvSpPr>
        <p:spPr/>
        <p:txBody>
          <a:bodyPr>
            <a:normAutofit/>
          </a:bodyPr>
          <a:lstStyle/>
          <a:p>
            <a:r>
              <a:rPr lang="zh-CN" altLang="en-US" dirty="0"/>
              <a:t>合规步骤</a:t>
            </a:r>
          </a:p>
        </p:txBody>
      </p:sp>
      <p:sp>
        <p:nvSpPr>
          <p:cNvPr id="3" name="内容占位符 2">
            <a:extLst>
              <a:ext uri="{FF2B5EF4-FFF2-40B4-BE49-F238E27FC236}">
                <a16:creationId xmlns:a16="http://schemas.microsoft.com/office/drawing/2014/main" id="{4E530375-4987-462F-A1FB-22FF199DF1AC}"/>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4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差异分析</a:t>
            </a:r>
            <a:endParaRPr lang="en-US" altLang="zh-CN" sz="2400" b="1" dirty="0">
              <a:latin typeface="微软雅黑" panose="020B0503020204020204" pitchFamily="34" charset="-122"/>
              <a:ea typeface="微软雅黑" panose="020B0503020204020204" pitchFamily="34" charset="-122"/>
            </a:endParaRPr>
          </a:p>
          <a:p>
            <a:pPr lvl="1" indent="-360000" algn="l">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对标相关法律法规和标准，制定分析方案，检查使用状况，分析判断风险；</a:t>
            </a:r>
            <a:endParaRPr lang="en-US" altLang="zh-CN" sz="2000" dirty="0">
              <a:latin typeface="微软雅黑" panose="020B0503020204020204" pitchFamily="34" charset="-122"/>
              <a:ea typeface="微软雅黑" panose="020B0503020204020204" pitchFamily="34" charset="-122"/>
            </a:endParaRPr>
          </a:p>
          <a:p>
            <a:pPr lvl="1" indent="-360000" algn="l">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输出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差异分析报告</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，并给出整改建议。</a:t>
            </a:r>
          </a:p>
          <a:p>
            <a:pPr marL="342900" indent="-342900" algn="l">
              <a:lnSpc>
                <a:spcPct val="14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风险分析</a:t>
            </a:r>
            <a:endParaRPr lang="en-US" altLang="zh-CN" sz="2400" b="1" dirty="0">
              <a:latin typeface="微软雅黑" panose="020B0503020204020204" pitchFamily="34" charset="-122"/>
              <a:ea typeface="微软雅黑" panose="020B0503020204020204" pitchFamily="34" charset="-122"/>
            </a:endParaRPr>
          </a:p>
          <a:p>
            <a:pPr lvl="1" indent="-360000" algn="l">
              <a:lnSpc>
                <a:spcPct val="140000"/>
              </a:lnSpc>
              <a:buFont typeface="Wingdings" panose="05000000000000000000" pitchFamily="2" charset="2"/>
              <a:buChar char="p"/>
            </a:pPr>
            <a:r>
              <a:rPr lang="zh-CN" altLang="en-US" sz="2100" dirty="0">
                <a:latin typeface="微软雅黑" panose="020B0503020204020204" pitchFamily="34" charset="-122"/>
                <a:ea typeface="微软雅黑" panose="020B0503020204020204" pitchFamily="34" charset="-122"/>
              </a:rPr>
              <a:t>对合规风险进行识别、评估、处置、应对、监测、预警、监督、检查、沟通、协调并持续改进</a:t>
            </a:r>
          </a:p>
          <a:p>
            <a:pPr marL="342900" indent="-342900" algn="l">
              <a:lnSpc>
                <a:spcPct val="14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项目管控及预算</a:t>
            </a:r>
            <a:endParaRPr lang="en-US" altLang="zh-CN" sz="2400" b="1" dirty="0">
              <a:latin typeface="微软雅黑" panose="020B0503020204020204" pitchFamily="34" charset="-122"/>
              <a:ea typeface="微软雅黑" panose="020B0503020204020204" pitchFamily="34" charset="-122"/>
            </a:endParaRPr>
          </a:p>
          <a:p>
            <a:pPr lvl="1" indent="-360000" algn="l">
              <a:lnSpc>
                <a:spcPct val="140000"/>
              </a:lnSpc>
              <a:buFont typeface="Wingdings" panose="05000000000000000000" pitchFamily="2" charset="2"/>
              <a:buChar char="p"/>
            </a:pPr>
            <a:r>
              <a:rPr lang="zh-CN" altLang="en-US" sz="2100" dirty="0">
                <a:latin typeface="微软雅黑" panose="020B0503020204020204" pitchFamily="34" charset="-122"/>
                <a:ea typeface="微软雅黑" panose="020B0503020204020204" pitchFamily="34" charset="-122"/>
              </a:rPr>
              <a:t>信息安全、软硬件设施、法律法规和标准、预算等</a:t>
            </a:r>
          </a:p>
          <a:p>
            <a:pPr marL="342900" indent="-342900" algn="l">
              <a:lnSpc>
                <a:spcPct val="140000"/>
              </a:lnSpc>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合规体系搭建</a:t>
            </a:r>
            <a:endParaRPr lang="en-US" altLang="zh-CN" sz="2400" b="1" dirty="0">
              <a:latin typeface="微软雅黑" panose="020B0503020204020204" pitchFamily="34" charset="-122"/>
              <a:ea typeface="微软雅黑" panose="020B0503020204020204" pitchFamily="34" charset="-122"/>
            </a:endParaRPr>
          </a:p>
          <a:p>
            <a:pPr lvl="1" indent="-360000" algn="l">
              <a:lnSpc>
                <a:spcPct val="140000"/>
              </a:lnSpc>
              <a:buFont typeface="Wingdings" panose="05000000000000000000" pitchFamily="2" charset="2"/>
              <a:buChar char="p"/>
            </a:pPr>
            <a:r>
              <a:rPr lang="zh-CN" altLang="en-US" sz="2100" dirty="0">
                <a:latin typeface="微软雅黑" panose="020B0503020204020204" pitchFamily="34" charset="-122"/>
                <a:ea typeface="微软雅黑" panose="020B0503020204020204" pitchFamily="34" charset="-122"/>
              </a:rPr>
              <a:t>形式合规、实质合规、持续合规</a:t>
            </a:r>
          </a:p>
        </p:txBody>
      </p:sp>
      <p:sp>
        <p:nvSpPr>
          <p:cNvPr id="4" name="灯片编号占位符 3">
            <a:extLst>
              <a:ext uri="{FF2B5EF4-FFF2-40B4-BE49-F238E27FC236}">
                <a16:creationId xmlns:a16="http://schemas.microsoft.com/office/drawing/2014/main" id="{D56419F8-9FC6-4272-A8A7-5ABB7EFAC7B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39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45833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以下行为是否合法？</a:t>
            </a:r>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065067"/>
            <a:ext cx="10864850" cy="5231823"/>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对一些电影进行剪辑、配音并发布到网上</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从网上下载音乐而没有付费</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录制电视里的体育直播，打算过几天再看</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将老师的课件或者直播录制文件发布到网上</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拿老师的照片做成表情包并分享</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49248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AE5F7-06D1-4B64-B303-C7EAF1B83953}"/>
              </a:ext>
            </a:extLst>
          </p:cNvPr>
          <p:cNvSpPr>
            <a:spLocks noGrp="1"/>
          </p:cNvSpPr>
          <p:nvPr>
            <p:ph type="title"/>
          </p:nvPr>
        </p:nvSpPr>
        <p:spPr/>
        <p:txBody>
          <a:bodyPr/>
          <a:lstStyle/>
          <a:p>
            <a:r>
              <a:rPr lang="zh-CN" altLang="en-US" dirty="0"/>
              <a:t>合规管理案例</a:t>
            </a:r>
            <a:r>
              <a:rPr lang="en-US" altLang="zh-CN" dirty="0"/>
              <a:t>——</a:t>
            </a:r>
            <a:r>
              <a:rPr lang="zh-CN" altLang="en-US" dirty="0"/>
              <a:t>滴滴</a:t>
            </a:r>
          </a:p>
        </p:txBody>
      </p:sp>
      <p:sp>
        <p:nvSpPr>
          <p:cNvPr id="3" name="内容占位符 2">
            <a:extLst>
              <a:ext uri="{FF2B5EF4-FFF2-40B4-BE49-F238E27FC236}">
                <a16:creationId xmlns:a16="http://schemas.microsoft.com/office/drawing/2014/main" id="{C6109909-4FBA-4DAE-A4FC-3DB749609681}"/>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2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2022</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日，网信办官网发布了“国家互联网信息办公室对滴滴全球股份有限公司依法作出网络安全审查相关行政处罚的决定”：</a:t>
            </a:r>
            <a:endParaRPr lang="en-US" altLang="zh-CN" sz="2400" dirty="0">
              <a:latin typeface="微软雅黑" panose="020B0503020204020204" pitchFamily="34" charset="-122"/>
              <a:ea typeface="微软雅黑" panose="020B0503020204020204" pitchFamily="34" charset="-122"/>
            </a:endParaRPr>
          </a:p>
          <a:p>
            <a:pPr lvl="1" indent="-360000" algn="l">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根据网络安全审查结论及发现的问题和线索，国家互联网信息办公室依法对滴滴全球股份有限公司涉嫌违法行为进行立案调查。经查实，滴滴全球股份有限公司违反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网络安全法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数据安全法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个人信息保护法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的违法违规行为事实清楚、证据确凿、情节严重、性质恶劣。</a:t>
            </a:r>
            <a:endParaRPr lang="en-US" altLang="zh-CN" sz="2000" dirty="0">
              <a:latin typeface="微软雅黑" panose="020B0503020204020204" pitchFamily="34" charset="-122"/>
              <a:ea typeface="微软雅黑" panose="020B0503020204020204" pitchFamily="34" charset="-122"/>
            </a:endParaRPr>
          </a:p>
          <a:p>
            <a:pPr lvl="1" indent="-360000" algn="l">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依据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网络安全法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数据安全法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个人信息保护法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行政处罚法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等法律法规，对滴滴全球股份有限公司处人民币</a:t>
            </a:r>
            <a:r>
              <a:rPr lang="en-US" altLang="zh-CN" sz="2000" dirty="0">
                <a:latin typeface="微软雅黑" panose="020B0503020204020204" pitchFamily="34" charset="-122"/>
                <a:ea typeface="微软雅黑" panose="020B0503020204020204" pitchFamily="34" charset="-122"/>
              </a:rPr>
              <a:t>80.26</a:t>
            </a:r>
            <a:r>
              <a:rPr lang="zh-CN" altLang="en-US" sz="2000" dirty="0">
                <a:latin typeface="微软雅黑" panose="020B0503020204020204" pitchFamily="34" charset="-122"/>
                <a:ea typeface="微软雅黑" panose="020B0503020204020204" pitchFamily="34" charset="-122"/>
              </a:rPr>
              <a:t>亿元罚款，对滴滴全球股份有限公司董事长兼</a:t>
            </a:r>
            <a:r>
              <a:rPr lang="en-US" altLang="zh-CN" sz="2000" dirty="0">
                <a:latin typeface="微软雅黑" panose="020B0503020204020204" pitchFamily="34" charset="-122"/>
                <a:ea typeface="微软雅黑" panose="020B0503020204020204" pitchFamily="34" charset="-122"/>
              </a:rPr>
              <a:t>CEO</a:t>
            </a:r>
            <a:r>
              <a:rPr lang="zh-CN" altLang="en-US" sz="2000" dirty="0">
                <a:latin typeface="微软雅黑" panose="020B0503020204020204" pitchFamily="34" charset="-122"/>
                <a:ea typeface="微软雅黑" panose="020B0503020204020204" pitchFamily="34" charset="-122"/>
              </a:rPr>
              <a:t>程维、总裁柳青各处人民币</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万元罚款。</a:t>
            </a:r>
          </a:p>
        </p:txBody>
      </p:sp>
      <p:sp>
        <p:nvSpPr>
          <p:cNvPr id="4" name="灯片编号占位符 3">
            <a:extLst>
              <a:ext uri="{FF2B5EF4-FFF2-40B4-BE49-F238E27FC236}">
                <a16:creationId xmlns:a16="http://schemas.microsoft.com/office/drawing/2014/main" id="{14C9050A-EFCA-4328-8CDE-3F0072308E3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50690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AE5F7-06D1-4B64-B303-C7EAF1B83953}"/>
              </a:ext>
            </a:extLst>
          </p:cNvPr>
          <p:cNvSpPr>
            <a:spLocks noGrp="1"/>
          </p:cNvSpPr>
          <p:nvPr>
            <p:ph type="title"/>
          </p:nvPr>
        </p:nvSpPr>
        <p:spPr/>
        <p:txBody>
          <a:bodyPr/>
          <a:lstStyle/>
          <a:p>
            <a:r>
              <a:rPr lang="zh-CN" altLang="en-US" dirty="0"/>
              <a:t>合规管理案例</a:t>
            </a:r>
            <a:r>
              <a:rPr lang="en-US" altLang="zh-CN" dirty="0"/>
              <a:t>——</a:t>
            </a:r>
            <a:r>
              <a:rPr lang="zh-CN" altLang="en-US" dirty="0"/>
              <a:t>华为</a:t>
            </a:r>
          </a:p>
        </p:txBody>
      </p:sp>
      <p:sp>
        <p:nvSpPr>
          <p:cNvPr id="3" name="内容占位符 2">
            <a:extLst>
              <a:ext uri="{FF2B5EF4-FFF2-40B4-BE49-F238E27FC236}">
                <a16:creationId xmlns:a16="http://schemas.microsoft.com/office/drawing/2014/main" id="{C6109909-4FBA-4DAE-A4FC-3DB749609681}"/>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42900" indent="-342900" algn="l">
              <a:lnSpc>
                <a:spcPct val="12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作为</a:t>
            </a:r>
            <a:r>
              <a:rPr lang="en-US" altLang="zh-CN" sz="2400" dirty="0">
                <a:latin typeface="微软雅黑" panose="020B0503020204020204" pitchFamily="34" charset="-122"/>
                <a:ea typeface="微软雅黑" panose="020B0503020204020204" pitchFamily="34" charset="-122"/>
              </a:rPr>
              <a:t>ICT</a:t>
            </a:r>
            <a:r>
              <a:rPr lang="zh-CN" altLang="en-US" sz="2400" dirty="0">
                <a:latin typeface="微软雅黑" panose="020B0503020204020204" pitchFamily="34" charset="-122"/>
                <a:ea typeface="微软雅黑" panose="020B0503020204020204" pitchFamily="34" charset="-122"/>
              </a:rPr>
              <a:t>（信息与通信）基础设施和智能终端提供商，华为一直充分重视隐私保护并郑重的对待相应的责任。华为已经将隐私保护的要求融入日常业务活动中的流程。</a:t>
            </a:r>
          </a:p>
          <a:p>
            <a:pPr marL="342900" indent="-342900" algn="l">
              <a:lnSpc>
                <a:spcPct val="12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华为遵从全球适用的隐私法律，包括</a:t>
            </a:r>
            <a:r>
              <a:rPr lang="en-US" altLang="zh-CN" sz="2400" dirty="0">
                <a:latin typeface="微软雅黑" panose="020B0503020204020204" pitchFamily="34" charset="-122"/>
                <a:ea typeface="微软雅黑" panose="020B0503020204020204" pitchFamily="34" charset="-122"/>
              </a:rPr>
              <a:t>GDPR(</a:t>
            </a:r>
            <a:r>
              <a:rPr lang="zh-CN" altLang="en-US" sz="2400" dirty="0">
                <a:latin typeface="微软雅黑" panose="020B0503020204020204" pitchFamily="34" charset="-122"/>
                <a:ea typeface="微软雅黑" panose="020B0503020204020204" pitchFamily="34" charset="-122"/>
              </a:rPr>
              <a:t>通用数据保护条例</a:t>
            </a:r>
            <a:r>
              <a:rPr lang="zh-CN" altLang="en-US" dirty="0">
                <a:latin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General Data Protection Regulation</a:t>
            </a:r>
            <a:r>
              <a:rPr lang="zh-CN" altLang="en-US" sz="2400" dirty="0">
                <a:latin typeface="微软雅黑" panose="020B0503020204020204" pitchFamily="34" charset="-122"/>
                <a:ea typeface="微软雅黑" panose="020B0503020204020204" pitchFamily="34" charset="-122"/>
              </a:rPr>
              <a:t>，简称</a:t>
            </a:r>
            <a:r>
              <a:rPr lang="en-US" altLang="zh-CN" sz="2400" dirty="0">
                <a:latin typeface="微软雅黑" panose="020B0503020204020204" pitchFamily="34" charset="-122"/>
                <a:ea typeface="微软雅黑" panose="020B0503020204020204" pitchFamily="34" charset="-122"/>
              </a:rPr>
              <a:t>GDPR)</a:t>
            </a:r>
            <a:r>
              <a:rPr lang="zh-CN" altLang="en-US" sz="2400" dirty="0">
                <a:latin typeface="微软雅黑" panose="020B0503020204020204" pitchFamily="34" charset="-122"/>
                <a:ea typeface="微软雅黑" panose="020B0503020204020204" pitchFamily="34" charset="-122"/>
              </a:rPr>
              <a:t>。华为将确保相关业务遵从适用的</a:t>
            </a:r>
            <a:r>
              <a:rPr lang="en-US" altLang="zh-CN" sz="2400" dirty="0">
                <a:latin typeface="微软雅黑" panose="020B0503020204020204" pitchFamily="34" charset="-122"/>
                <a:ea typeface="微软雅黑" panose="020B0503020204020204" pitchFamily="34" charset="-122"/>
              </a:rPr>
              <a:t>GDPR</a:t>
            </a:r>
            <a:r>
              <a:rPr lang="zh-CN" altLang="en-US" sz="2400" dirty="0">
                <a:latin typeface="微软雅黑" panose="020B0503020204020204" pitchFamily="34" charset="-122"/>
                <a:ea typeface="微软雅黑" panose="020B0503020204020204" pitchFamily="34" charset="-122"/>
              </a:rPr>
              <a:t>要求。</a:t>
            </a:r>
            <a:endParaRPr lang="en-US" altLang="zh-CN" sz="2400" dirty="0">
              <a:latin typeface="微软雅黑" panose="020B0503020204020204" pitchFamily="34" charset="-122"/>
              <a:ea typeface="微软雅黑" panose="020B0503020204020204" pitchFamily="34" charset="-122"/>
            </a:endParaRPr>
          </a:p>
          <a:p>
            <a:pPr marL="325800" lvl="1" indent="0" algn="l">
              <a:lnSpc>
                <a:spcPct val="120000"/>
              </a:lnSpc>
              <a:buNone/>
            </a:pP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华为对隐私保护高度重视。为了确保有效的落实隐私保护各项要求，我们采取了跨部门协同的方式。成立已久的全球网络安全与用户隐私保护委员会是公司网络安全和用户隐私保护的最高管理机构。全球网络安全与用户隐私保护官直接向</a:t>
            </a:r>
            <a:r>
              <a:rPr lang="en-US" altLang="zh-CN" sz="2000" dirty="0">
                <a:latin typeface="微软雅黑" panose="020B0503020204020204" pitchFamily="34" charset="-122"/>
                <a:ea typeface="微软雅黑" panose="020B0503020204020204" pitchFamily="34" charset="-122"/>
              </a:rPr>
              <a:t>CEO</a:t>
            </a:r>
            <a:r>
              <a:rPr lang="zh-CN" altLang="en-US" sz="2000" dirty="0">
                <a:latin typeface="微软雅黑" panose="020B0503020204020204" pitchFamily="34" charset="-122"/>
                <a:ea typeface="微软雅黑" panose="020B0503020204020204" pitchFamily="34" charset="-122"/>
              </a:rPr>
              <a:t>汇报。华为所有业务单元均设置有专职的隐私相关的角色和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或组织。根据</a:t>
            </a:r>
            <a:r>
              <a:rPr lang="en-US" altLang="zh-CN" sz="2000" dirty="0">
                <a:latin typeface="微软雅黑" panose="020B0503020204020204" pitchFamily="34" charset="-122"/>
                <a:ea typeface="微软雅黑" panose="020B0503020204020204" pitchFamily="34" charset="-122"/>
              </a:rPr>
              <a:t>GDPR</a:t>
            </a:r>
            <a:r>
              <a:rPr lang="zh-CN" altLang="en-US" sz="2000" dirty="0">
                <a:latin typeface="微软雅黑" panose="020B0503020204020204" pitchFamily="34" charset="-122"/>
                <a:ea typeface="微软雅黑" panose="020B0503020204020204" pitchFamily="34" charset="-122"/>
              </a:rPr>
              <a:t>的要求，我们任命了欧盟数据保护官。</a:t>
            </a:r>
          </a:p>
          <a:p>
            <a:pPr>
              <a:buFont typeface="Wingdings" panose="05000000000000000000" pitchFamily="2" charset="2"/>
              <a:buChar char="n"/>
            </a:pPr>
            <a:endParaRPr lang="zh-CN" altLang="en-US" sz="2400" dirty="0"/>
          </a:p>
        </p:txBody>
      </p:sp>
      <p:sp>
        <p:nvSpPr>
          <p:cNvPr id="4" name="灯片编号占位符 3">
            <a:extLst>
              <a:ext uri="{FF2B5EF4-FFF2-40B4-BE49-F238E27FC236}">
                <a16:creationId xmlns:a16="http://schemas.microsoft.com/office/drawing/2014/main" id="{14C9050A-EFCA-4328-8CDE-3F0072308E3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78102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92117-DD26-4B5D-8009-F9E70974066A}"/>
              </a:ext>
            </a:extLst>
          </p:cNvPr>
          <p:cNvSpPr>
            <a:spLocks noGrp="1"/>
          </p:cNvSpPr>
          <p:nvPr>
            <p:ph type="title"/>
          </p:nvPr>
        </p:nvSpPr>
        <p:spPr/>
        <p:txBody>
          <a:bodyPr/>
          <a:lstStyle/>
          <a:p>
            <a:r>
              <a:rPr lang="zh-CN" altLang="en-US"/>
              <a:t>合规管理案例</a:t>
            </a:r>
            <a:endParaRPr lang="zh-CN" altLang="en-US" dirty="0"/>
          </a:p>
        </p:txBody>
      </p:sp>
      <p:sp>
        <p:nvSpPr>
          <p:cNvPr id="3" name="内容占位符 2">
            <a:extLst>
              <a:ext uri="{FF2B5EF4-FFF2-40B4-BE49-F238E27FC236}">
                <a16:creationId xmlns:a16="http://schemas.microsoft.com/office/drawing/2014/main" id="{73513CDB-B98C-47C8-B8E8-F1D9D309C358}"/>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lnSpcReduction="10000"/>
          </a:bodyPr>
          <a:lstStyle/>
          <a:p>
            <a:pPr marL="325800" lvl="1" indent="0" algn="l">
              <a:buNone/>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华为采用了业界认可的隐私保护方法和实践。为了帮助各业务部门更好的识别和削减业务活动中的隐私风险，我们在几年前就引入了隐私影响评估方法来评估我们的产品和服务。在</a:t>
            </a:r>
            <a:r>
              <a:rPr lang="en-US" altLang="zh-CN" sz="2000" dirty="0">
                <a:latin typeface="微软雅黑" panose="020B0503020204020204" pitchFamily="34" charset="-122"/>
                <a:ea typeface="微软雅黑" panose="020B0503020204020204" pitchFamily="34" charset="-122"/>
              </a:rPr>
              <a:t>GDPR</a:t>
            </a:r>
            <a:r>
              <a:rPr lang="zh-CN" altLang="en-US" sz="2000" dirty="0">
                <a:latin typeface="微软雅黑" panose="020B0503020204020204" pitchFamily="34" charset="-122"/>
                <a:ea typeface="微软雅黑" panose="020B0503020204020204" pitchFamily="34" charset="-122"/>
              </a:rPr>
              <a:t>适用的业务场景中，我们：</a:t>
            </a:r>
            <a:endParaRPr lang="en-US" altLang="zh-CN" sz="2000" dirty="0">
              <a:latin typeface="微软雅黑" panose="020B0503020204020204" pitchFamily="34" charset="-122"/>
              <a:ea typeface="微软雅黑" panose="020B0503020204020204" pitchFamily="34" charset="-122"/>
            </a:endParaRPr>
          </a:p>
          <a:p>
            <a:pPr marL="783000" lvl="2" indent="0" algn="l">
              <a:buNone/>
            </a:pPr>
            <a:r>
              <a:rPr lang="zh-CN" altLang="en-US" sz="1800" dirty="0">
                <a:solidFill>
                  <a:srgbClr val="194B85"/>
                </a:solidFill>
                <a:latin typeface="微软雅黑" panose="020B0503020204020204" pitchFamily="34" charset="-122"/>
                <a:ea typeface="微软雅黑" panose="020B0503020204020204" pitchFamily="34" charset="-122"/>
              </a:rPr>
              <a:t>（</a:t>
            </a:r>
            <a:r>
              <a:rPr lang="en-US" altLang="zh-CN" sz="1800" dirty="0">
                <a:solidFill>
                  <a:srgbClr val="194B85"/>
                </a:solidFill>
                <a:latin typeface="微软雅黑" panose="020B0503020204020204" pitchFamily="34" charset="-122"/>
                <a:ea typeface="微软雅黑" panose="020B0503020204020204" pitchFamily="34" charset="-122"/>
              </a:rPr>
              <a:t>1</a:t>
            </a:r>
            <a:r>
              <a:rPr lang="zh-CN" altLang="en-US" sz="1800" dirty="0">
                <a:solidFill>
                  <a:srgbClr val="194B85"/>
                </a:solidFill>
                <a:latin typeface="微软雅黑" panose="020B0503020204020204" pitchFamily="34" charset="-122"/>
                <a:ea typeface="微软雅黑" panose="020B0503020204020204" pitchFamily="34" charset="-122"/>
              </a:rPr>
              <a:t>）建立了个人数据清单来维护个人数据处理记录；</a:t>
            </a:r>
            <a:endParaRPr lang="en-US" altLang="zh-CN" sz="1800" dirty="0">
              <a:solidFill>
                <a:srgbClr val="194B85"/>
              </a:solidFill>
              <a:latin typeface="微软雅黑" panose="020B0503020204020204" pitchFamily="34" charset="-122"/>
              <a:ea typeface="微软雅黑" panose="020B0503020204020204" pitchFamily="34" charset="-122"/>
            </a:endParaRPr>
          </a:p>
          <a:p>
            <a:pPr marL="783000" lvl="2" indent="0" algn="l">
              <a:buNone/>
            </a:pPr>
            <a:r>
              <a:rPr lang="zh-CN" altLang="en-US" sz="1800" dirty="0">
                <a:solidFill>
                  <a:srgbClr val="194B85"/>
                </a:solidFill>
                <a:latin typeface="微软雅黑" panose="020B0503020204020204" pitchFamily="34" charset="-122"/>
                <a:ea typeface="微软雅黑" panose="020B0503020204020204" pitchFamily="34" charset="-122"/>
              </a:rPr>
              <a:t>（</a:t>
            </a:r>
            <a:r>
              <a:rPr lang="en-US" altLang="zh-CN" sz="1800" dirty="0">
                <a:solidFill>
                  <a:srgbClr val="194B85"/>
                </a:solidFill>
                <a:latin typeface="微软雅黑" panose="020B0503020204020204" pitchFamily="34" charset="-122"/>
                <a:ea typeface="微软雅黑" panose="020B0503020204020204" pitchFamily="34" charset="-122"/>
              </a:rPr>
              <a:t>2</a:t>
            </a:r>
            <a:r>
              <a:rPr lang="zh-CN" altLang="en-US" sz="1800" dirty="0">
                <a:solidFill>
                  <a:srgbClr val="194B85"/>
                </a:solidFill>
                <a:latin typeface="微软雅黑" panose="020B0503020204020204" pitchFamily="34" charset="-122"/>
                <a:ea typeface="微软雅黑" panose="020B0503020204020204" pitchFamily="34" charset="-122"/>
              </a:rPr>
              <a:t>）建立了个人数据泄露应急响应机制，一旦发生个人数据泄露，华为会基于现有响应流程立即组建应急团队。为了尽可能保护用户隐私，我们努力减少个人数据泄露可能导致的损失以及确保受数据泄露影响的人员得到适当的通知；</a:t>
            </a:r>
            <a:endParaRPr lang="en-US" altLang="zh-CN" sz="1800" dirty="0">
              <a:solidFill>
                <a:srgbClr val="194B85"/>
              </a:solidFill>
              <a:latin typeface="微软雅黑" panose="020B0503020204020204" pitchFamily="34" charset="-122"/>
              <a:ea typeface="微软雅黑" panose="020B0503020204020204" pitchFamily="34" charset="-122"/>
            </a:endParaRPr>
          </a:p>
          <a:p>
            <a:pPr marL="783000" lvl="2" indent="0" algn="l">
              <a:buNone/>
            </a:pPr>
            <a:r>
              <a:rPr lang="zh-CN" altLang="en-US" sz="1800" dirty="0">
                <a:solidFill>
                  <a:srgbClr val="194B85"/>
                </a:solidFill>
                <a:latin typeface="微软雅黑" panose="020B0503020204020204" pitchFamily="34" charset="-122"/>
                <a:ea typeface="微软雅黑" panose="020B0503020204020204" pitchFamily="34" charset="-122"/>
              </a:rPr>
              <a:t>（</a:t>
            </a:r>
            <a:r>
              <a:rPr lang="en-US" altLang="zh-CN" sz="1800" dirty="0">
                <a:solidFill>
                  <a:srgbClr val="194B85"/>
                </a:solidFill>
                <a:latin typeface="微软雅黑" panose="020B0503020204020204" pitchFamily="34" charset="-122"/>
                <a:ea typeface="微软雅黑" panose="020B0503020204020204" pitchFamily="34" charset="-122"/>
              </a:rPr>
              <a:t>3</a:t>
            </a:r>
            <a:r>
              <a:rPr lang="zh-CN" altLang="en-US" sz="1800" dirty="0">
                <a:solidFill>
                  <a:srgbClr val="194B85"/>
                </a:solidFill>
                <a:latin typeface="微软雅黑" panose="020B0503020204020204" pitchFamily="34" charset="-122"/>
                <a:ea typeface="微软雅黑" panose="020B0503020204020204" pitchFamily="34" charset="-122"/>
              </a:rPr>
              <a:t>）重新审视和优化了对适用于</a:t>
            </a:r>
            <a:r>
              <a:rPr lang="en-US" altLang="zh-CN" sz="1800" dirty="0">
                <a:solidFill>
                  <a:srgbClr val="194B85"/>
                </a:solidFill>
                <a:latin typeface="微软雅黑" panose="020B0503020204020204" pitchFamily="34" charset="-122"/>
                <a:ea typeface="微软雅黑" panose="020B0503020204020204" pitchFamily="34" charset="-122"/>
              </a:rPr>
              <a:t>GDPR</a:t>
            </a:r>
            <a:r>
              <a:rPr lang="zh-CN" altLang="en-US" sz="1800" dirty="0">
                <a:solidFill>
                  <a:srgbClr val="194B85"/>
                </a:solidFill>
                <a:latin typeface="微软雅黑" panose="020B0503020204020204" pitchFamily="34" charset="-122"/>
                <a:ea typeface="微软雅黑" panose="020B0503020204020204" pitchFamily="34" charset="-122"/>
              </a:rPr>
              <a:t>的供应商的个人数据处理活动的隐私保护要求并在管理供应商流程中嵌入了遵从要求。</a:t>
            </a:r>
            <a:endParaRPr lang="en-US" altLang="zh-CN" sz="1800" dirty="0">
              <a:solidFill>
                <a:srgbClr val="194B85"/>
              </a:solidFill>
              <a:latin typeface="微软雅黑" panose="020B0503020204020204" pitchFamily="34" charset="-122"/>
              <a:ea typeface="微软雅黑" panose="020B0503020204020204" pitchFamily="34" charset="-122"/>
            </a:endParaRPr>
          </a:p>
          <a:p>
            <a:pPr marL="325800" lvl="1" indent="0" algn="l">
              <a:buNone/>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华为定期持续向员工提供隐私合规培训，其中，华为非常重视提升员工的</a:t>
            </a:r>
            <a:r>
              <a:rPr lang="en-US" altLang="zh-CN" sz="2000" dirty="0">
                <a:latin typeface="微软雅黑" panose="020B0503020204020204" pitchFamily="34" charset="-122"/>
                <a:ea typeface="微软雅黑" panose="020B0503020204020204" pitchFamily="34" charset="-122"/>
              </a:rPr>
              <a:t>GDPR</a:t>
            </a:r>
            <a:r>
              <a:rPr lang="zh-CN" altLang="en-US" sz="2000" dirty="0">
                <a:latin typeface="微软雅黑" panose="020B0503020204020204" pitchFamily="34" charset="-122"/>
                <a:ea typeface="微软雅黑" panose="020B0503020204020204" pitchFamily="34" charset="-122"/>
              </a:rPr>
              <a:t>合规意识，确保每一位涉及</a:t>
            </a:r>
            <a:r>
              <a:rPr lang="en-US" altLang="zh-CN" sz="2000" dirty="0">
                <a:latin typeface="微软雅黑" panose="020B0503020204020204" pitchFamily="34" charset="-122"/>
                <a:ea typeface="微软雅黑" panose="020B0503020204020204" pitchFamily="34" charset="-122"/>
              </a:rPr>
              <a:t>GDPR</a:t>
            </a:r>
            <a:r>
              <a:rPr lang="zh-CN" altLang="en-US" sz="2000" dirty="0">
                <a:latin typeface="微软雅黑" panose="020B0503020204020204" pitchFamily="34" charset="-122"/>
                <a:ea typeface="微软雅黑" panose="020B0503020204020204" pitchFamily="34" charset="-122"/>
              </a:rPr>
              <a:t>的员工和合作伙伴都基于其特定的工作和职能的需要，能够准确理解数据保护的法律原则，并严格执行公司适用的制度和流程。</a:t>
            </a:r>
          </a:p>
        </p:txBody>
      </p:sp>
      <p:sp>
        <p:nvSpPr>
          <p:cNvPr id="4" name="灯片编号占位符 3">
            <a:extLst>
              <a:ext uri="{FF2B5EF4-FFF2-40B4-BE49-F238E27FC236}">
                <a16:creationId xmlns:a16="http://schemas.microsoft.com/office/drawing/2014/main" id="{5BD3BA63-2F73-49C9-BCF6-D48F74D8999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51494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92117-DD26-4B5D-8009-F9E70974066A}"/>
              </a:ext>
            </a:extLst>
          </p:cNvPr>
          <p:cNvSpPr>
            <a:spLocks noGrp="1"/>
          </p:cNvSpPr>
          <p:nvPr>
            <p:ph type="title"/>
          </p:nvPr>
        </p:nvSpPr>
        <p:spPr/>
        <p:txBody>
          <a:bodyPr/>
          <a:lstStyle/>
          <a:p>
            <a:r>
              <a:rPr lang="zh-CN" altLang="en-US"/>
              <a:t>合规管理案例</a:t>
            </a:r>
            <a:endParaRPr lang="zh-CN" altLang="en-US" dirty="0"/>
          </a:p>
        </p:txBody>
      </p:sp>
      <p:sp>
        <p:nvSpPr>
          <p:cNvPr id="3" name="内容占位符 2">
            <a:extLst>
              <a:ext uri="{FF2B5EF4-FFF2-40B4-BE49-F238E27FC236}">
                <a16:creationId xmlns:a16="http://schemas.microsoft.com/office/drawing/2014/main" id="{73513CDB-B98C-47C8-B8E8-F1D9D309C358}"/>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325800" lvl="1" indent="0" algn="l">
              <a:lnSpc>
                <a:spcPct val="120000"/>
              </a:lnSpc>
              <a:buNone/>
            </a:pPr>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华为持续获得国际认可的认证和鉴定，展示华为遵从了业界公认的国际标准，包括</a:t>
            </a:r>
            <a:r>
              <a:rPr lang="en-US" altLang="zh-CN" sz="2000" dirty="0">
                <a:latin typeface="微软雅黑" panose="020B0503020204020204" pitchFamily="34" charset="-122"/>
                <a:ea typeface="微软雅黑" panose="020B0503020204020204" pitchFamily="34" charset="-122"/>
              </a:rPr>
              <a:t>ISO 27001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CSA STAR</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ePrivacy</a:t>
            </a:r>
            <a:r>
              <a:rPr lang="en-US" altLang="zh-CN" sz="2000" dirty="0">
                <a:latin typeface="微软雅黑" panose="020B0503020204020204" pitchFamily="34" charset="-122"/>
                <a:ea typeface="微软雅黑" panose="020B0503020204020204" pitchFamily="34" charset="-122"/>
              </a:rPr>
              <a:t> Seal</a:t>
            </a:r>
            <a:r>
              <a:rPr lang="zh-CN" altLang="en-US" sz="2000" dirty="0">
                <a:latin typeface="微软雅黑" panose="020B0503020204020204" pitchFamily="34" charset="-122"/>
                <a:ea typeface="微软雅黑" panose="020B0503020204020204" pitchFamily="34" charset="-122"/>
              </a:rPr>
              <a:t>等。</a:t>
            </a:r>
          </a:p>
          <a:p>
            <a:pPr marL="325800" lvl="1" indent="0" algn="l">
              <a:lnSpc>
                <a:spcPct val="120000"/>
              </a:lnSpc>
              <a:buNone/>
            </a:pPr>
            <a:r>
              <a:rPr lang="en-US" altLang="zh-CN" sz="2000" dirty="0">
                <a:latin typeface="微软雅黑" panose="020B0503020204020204" pitchFamily="34" charset="-122"/>
                <a:ea typeface="微软雅黑" panose="020B0503020204020204" pitchFamily="34" charset="-122"/>
              </a:rPr>
              <a:t>5. </a:t>
            </a:r>
            <a:r>
              <a:rPr lang="zh-CN" altLang="en-US" sz="2000" dirty="0">
                <a:latin typeface="微软雅黑" panose="020B0503020204020204" pitchFamily="34" charset="-122"/>
                <a:ea typeface="微软雅黑" panose="020B0503020204020204" pitchFamily="34" charset="-122"/>
              </a:rPr>
              <a:t>为确保我们合规，我们的内部审计部门完成了全面的技术和流程的审视。</a:t>
            </a:r>
          </a:p>
          <a:p>
            <a:pPr marL="342900" indent="-342900" algn="l">
              <a:lnSpc>
                <a:spcPct val="120000"/>
              </a:lnSpc>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对于华为来说，</a:t>
            </a:r>
            <a:r>
              <a:rPr lang="en-US" altLang="zh-CN" sz="2400" dirty="0">
                <a:latin typeface="微软雅黑" panose="020B0503020204020204" pitchFamily="34" charset="-122"/>
                <a:ea typeface="微软雅黑" panose="020B0503020204020204" pitchFamily="34" charset="-122"/>
              </a:rPr>
              <a:t>GDPR</a:t>
            </a:r>
            <a:r>
              <a:rPr lang="zh-CN" altLang="en-US" sz="2400" dirty="0">
                <a:latin typeface="微软雅黑" panose="020B0503020204020204" pitchFamily="34" charset="-122"/>
                <a:ea typeface="微软雅黑" panose="020B0503020204020204" pitchFamily="34" charset="-122"/>
              </a:rPr>
              <a:t>合规只是华为隐私保护的一部分。隐私保护不仅仅是法律的要求，也是华为作为</a:t>
            </a:r>
            <a:r>
              <a:rPr lang="en-US" altLang="zh-CN" sz="2400" dirty="0">
                <a:latin typeface="微软雅黑" panose="020B0503020204020204" pitchFamily="34" charset="-122"/>
                <a:ea typeface="微软雅黑" panose="020B0503020204020204" pitchFamily="34" charset="-122"/>
              </a:rPr>
              <a:t>ICT</a:t>
            </a:r>
            <a:r>
              <a:rPr lang="zh-CN" altLang="en-US" sz="2400" dirty="0">
                <a:latin typeface="微软雅黑" panose="020B0503020204020204" pitchFamily="34" charset="-122"/>
                <a:ea typeface="微软雅黑" panose="020B0503020204020204" pitchFamily="34" charset="-122"/>
              </a:rPr>
              <a:t>（信息与通信）基础设施和智能终端提供商的社会责任。我们将持续改进和优化我们的产品和服务来保障安全和隐私，减少客户和用户的隐私保护风险。</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2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华为隐私保护总体政策</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lvl="1" indent="-360000" algn="l">
              <a:lnSpc>
                <a:spcPct val="140000"/>
              </a:lnSpc>
              <a:buFont typeface="Wingdings" panose="05000000000000000000" pitchFamily="2" charset="2"/>
              <a:buChar char="p"/>
            </a:pPr>
            <a:r>
              <a:rPr lang="en-US" altLang="zh-CN" sz="1800" dirty="0">
                <a:latin typeface="微软雅黑" panose="020B0503020204020204" pitchFamily="34" charset="-122"/>
                <a:ea typeface="微软雅黑" panose="020B0503020204020204" pitchFamily="34" charset="-122"/>
                <a:hlinkClick r:id="rId2"/>
              </a:rPr>
              <a:t>https://www.huawei.com/cn/about-huawei/trust-center/privacy-protection/compliance</a:t>
            </a:r>
            <a:endParaRPr lang="en-US" altLang="zh-CN" sz="1800" dirty="0">
              <a:latin typeface="微软雅黑" panose="020B0503020204020204" pitchFamily="34" charset="-122"/>
              <a:ea typeface="微软雅黑" panose="020B0503020204020204" pitchFamily="34" charset="-122"/>
            </a:endParaRPr>
          </a:p>
          <a:p>
            <a:pPr marL="325800" lvl="1" indent="0" algn="l">
              <a:lnSpc>
                <a:spcPct val="140000"/>
              </a:lnSpc>
              <a:buNone/>
            </a:pP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endParaRPr lang="zh-CN" altLang="en-US" sz="2400" dirty="0"/>
          </a:p>
        </p:txBody>
      </p:sp>
      <p:sp>
        <p:nvSpPr>
          <p:cNvPr id="4" name="灯片编号占位符 3">
            <a:extLst>
              <a:ext uri="{FF2B5EF4-FFF2-40B4-BE49-F238E27FC236}">
                <a16:creationId xmlns:a16="http://schemas.microsoft.com/office/drawing/2014/main" id="{5BD3BA63-2F73-49C9-BCF6-D48F74D8999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73548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本章案例分析作业</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44</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在第一章的复杂工程问题基础上深刻分析该工程可能产生的知识产权法律问题，理解应承担的法律责任</a:t>
            </a:r>
          </a:p>
        </p:txBody>
      </p:sp>
    </p:spTree>
    <p:extLst>
      <p:ext uri="{BB962C8B-B14F-4D97-AF65-F5344CB8AC3E}">
        <p14:creationId xmlns:p14="http://schemas.microsoft.com/office/powerpoint/2010/main" val="266925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E1B590B-CF14-48CF-B5A3-D58B9FAE25D0}"/>
              </a:ext>
            </a:extLst>
          </p:cNvPr>
          <p:cNvSpPr>
            <a:spLocks noGrp="1"/>
          </p:cNvSpPr>
          <p:nvPr>
            <p:ph type="ctrTitle"/>
          </p:nvPr>
        </p:nvSpPr>
        <p:spPr>
          <a:xfrm>
            <a:off x="1524000" y="2870368"/>
            <a:ext cx="9144000" cy="1187723"/>
          </a:xfrm>
        </p:spPr>
        <p:txBody>
          <a:bodyPr>
            <a:normAutofit/>
          </a:bodyPr>
          <a:lstStyle/>
          <a:p>
            <a:r>
              <a:rPr lang="zh-CN" altLang="en-US" sz="4400" dirty="0">
                <a:solidFill>
                  <a:srgbClr val="194B85"/>
                </a:solidFill>
                <a:cs typeface="+mn-ea"/>
                <a:sym typeface="+mn-lt"/>
              </a:rPr>
              <a:t>本章结束</a:t>
            </a:r>
            <a:endParaRPr lang="zh-CN" altLang="en-US" sz="4400" dirty="0">
              <a:solidFill>
                <a:srgbClr val="194B85"/>
              </a:solidFill>
            </a:endParaRPr>
          </a:p>
        </p:txBody>
      </p:sp>
    </p:spTree>
    <p:extLst>
      <p:ext uri="{BB962C8B-B14F-4D97-AF65-F5344CB8AC3E}">
        <p14:creationId xmlns:p14="http://schemas.microsoft.com/office/powerpoint/2010/main" val="18430198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a:t>案例：“葛优躺”</a:t>
            </a:r>
            <a:endParaRPr lang="zh-CN" altLang="en-US" dirty="0"/>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200210"/>
            <a:ext cx="10864850" cy="4560899"/>
          </a:xfrm>
        </p:spPr>
        <p:txBody>
          <a:bodyPr/>
          <a:lstStyle/>
          <a:p>
            <a:r>
              <a:rPr lang="en-US" altLang="zh-CN" dirty="0"/>
              <a:t>2016</a:t>
            </a:r>
            <a:r>
              <a:rPr lang="zh-CN" altLang="en-US" dirty="0"/>
              <a:t>年的网络热词，</a:t>
            </a:r>
            <a:r>
              <a:rPr lang="en-US" altLang="zh-CN" dirty="0"/>
              <a:t>2023</a:t>
            </a:r>
            <a:r>
              <a:rPr lang="zh-CN" altLang="en-US" dirty="0"/>
              <a:t>年</a:t>
            </a:r>
            <a:r>
              <a:rPr lang="en-US" altLang="zh-CN" dirty="0"/>
              <a:t>3</a:t>
            </a:r>
            <a:r>
              <a:rPr lang="zh-CN" altLang="en-US" dirty="0"/>
              <a:t>月</a:t>
            </a:r>
            <a:r>
              <a:rPr lang="en-US" altLang="zh-CN" dirty="0"/>
              <a:t>16</a:t>
            </a:r>
            <a:r>
              <a:rPr lang="zh-CN" altLang="en-US" dirty="0"/>
              <a:t>日，昆明航空针对</a:t>
            </a:r>
            <a:r>
              <a:rPr lang="en-US" altLang="zh-CN" dirty="0"/>
              <a:t>7</a:t>
            </a:r>
            <a:r>
              <a:rPr lang="zh-CN" altLang="en-US" dirty="0"/>
              <a:t>年前的“葛优躺”配图文章公开发布致歉声明。</a:t>
            </a:r>
            <a:endParaRPr lang="en-US" altLang="zh-CN" dirty="0"/>
          </a:p>
          <a:p>
            <a:pPr lvl="1"/>
            <a:r>
              <a:rPr lang="zh-CN" altLang="en-US" sz="2000" dirty="0"/>
              <a:t>南方周末：截至</a:t>
            </a:r>
            <a:r>
              <a:rPr lang="en-US" altLang="zh-CN" sz="2000" dirty="0"/>
              <a:t>2023</a:t>
            </a:r>
            <a:r>
              <a:rPr lang="zh-CN" altLang="en-US" sz="2000" dirty="0"/>
              <a:t>年</a:t>
            </a:r>
            <a:r>
              <a:rPr lang="en-US" altLang="zh-CN" sz="2000" dirty="0"/>
              <a:t>3</a:t>
            </a:r>
            <a:r>
              <a:rPr lang="zh-CN" altLang="en-US" sz="2000" dirty="0"/>
              <a:t>月</a:t>
            </a:r>
            <a:r>
              <a:rPr lang="en-US" altLang="zh-CN" sz="2000" dirty="0"/>
              <a:t>22</a:t>
            </a:r>
            <a:r>
              <a:rPr lang="zh-CN" altLang="en-US" sz="2000" dirty="0"/>
              <a:t>日，葛优起诉企业使用“葛优躺”照片侵犯其肖像权，共</a:t>
            </a:r>
            <a:r>
              <a:rPr lang="en-US" altLang="zh-CN" sz="2000" dirty="0"/>
              <a:t>544</a:t>
            </a:r>
            <a:r>
              <a:rPr lang="zh-CN" altLang="en-US" sz="2000" dirty="0"/>
              <a:t>起案件，胜诉率达</a:t>
            </a:r>
            <a:r>
              <a:rPr lang="en-US" altLang="zh-CN" sz="2000" dirty="0"/>
              <a:t>99.6%</a:t>
            </a:r>
            <a:r>
              <a:rPr lang="zh-CN" altLang="en-US" sz="2000" dirty="0"/>
              <a:t>（败诉原因是取证程序瑕疵），赔偿共计</a:t>
            </a:r>
            <a:r>
              <a:rPr lang="en-US" altLang="zh-CN" sz="2000" dirty="0"/>
              <a:t>759.4392</a:t>
            </a:r>
            <a:r>
              <a:rPr lang="zh-CN" altLang="en-US" sz="2000" dirty="0"/>
              <a:t>万元。</a:t>
            </a:r>
            <a:endParaRPr lang="en-US" altLang="zh-CN" sz="2000" dirty="0"/>
          </a:p>
          <a:p>
            <a:pPr lvl="1"/>
            <a:r>
              <a:rPr lang="zh-CN" altLang="en-US" sz="2000" dirty="0"/>
              <a:t>企业蹭热点：</a:t>
            </a:r>
            <a:r>
              <a:rPr lang="en-US" altLang="zh-CN" sz="2000" dirty="0"/>
              <a:t>B</a:t>
            </a:r>
            <a:r>
              <a:rPr lang="zh-CN" altLang="en-US" sz="2000" dirty="0"/>
              <a:t>站、海信集团、网易</a:t>
            </a:r>
            <a:r>
              <a:rPr lang="en-US" altLang="zh-CN" sz="2000" dirty="0"/>
              <a:t>……</a:t>
            </a:r>
            <a:r>
              <a:rPr lang="zh-CN" altLang="en-US" sz="2000" dirty="0"/>
              <a:t>等等</a:t>
            </a:r>
            <a:endParaRPr lang="en-US" altLang="zh-CN" sz="2000" dirty="0"/>
          </a:p>
          <a:p>
            <a:pPr lvl="1"/>
            <a:r>
              <a:rPr lang="zh-CN" altLang="en-US" sz="2000" dirty="0"/>
              <a:t>部分评论：</a:t>
            </a:r>
            <a:endParaRPr lang="en-US" altLang="zh-CN" sz="2000" dirty="0"/>
          </a:p>
          <a:p>
            <a:pPr lvl="2"/>
            <a:r>
              <a:rPr lang="zh-CN" altLang="en-US" sz="1800" dirty="0">
                <a:solidFill>
                  <a:srgbClr val="194B85"/>
                </a:solidFill>
                <a:latin typeface="微软雅黑 Light" panose="020B0502040204020203" pitchFamily="34" charset="-122"/>
                <a:ea typeface="微软雅黑 Light" panose="020B0502040204020203" pitchFamily="34" charset="-122"/>
              </a:rPr>
              <a:t>“‘躺着’就把钱挣了！”</a:t>
            </a:r>
            <a:endParaRPr lang="en-US" altLang="zh-CN" sz="1800" dirty="0">
              <a:solidFill>
                <a:srgbClr val="194B85"/>
              </a:solidFill>
              <a:latin typeface="微软雅黑 Light" panose="020B0502040204020203" pitchFamily="34" charset="-122"/>
              <a:ea typeface="微软雅黑 Light" panose="020B0502040204020203" pitchFamily="34" charset="-122"/>
            </a:endParaRPr>
          </a:p>
          <a:p>
            <a:pPr lvl="2"/>
            <a:r>
              <a:rPr lang="zh-CN" altLang="en-US" sz="1800" dirty="0">
                <a:solidFill>
                  <a:srgbClr val="194B85"/>
                </a:solidFill>
                <a:latin typeface="微软雅黑 Light" panose="020B0502040204020203" pitchFamily="34" charset="-122"/>
                <a:ea typeface="微软雅黑 Light" panose="020B0502040204020203" pitchFamily="34" charset="-122"/>
              </a:rPr>
              <a:t>“葛大爷真忙”</a:t>
            </a:r>
            <a:endParaRPr lang="en-US" altLang="zh-CN" sz="1800" dirty="0">
              <a:solidFill>
                <a:srgbClr val="194B85"/>
              </a:solidFill>
              <a:latin typeface="微软雅黑 Light" panose="020B0502040204020203" pitchFamily="34" charset="-122"/>
              <a:ea typeface="微软雅黑 Light" panose="020B0502040204020203" pitchFamily="34" charset="-122"/>
            </a:endParaRPr>
          </a:p>
          <a:p>
            <a:pPr lvl="1"/>
            <a:endParaRPr lang="zh-CN" altLang="en-US" dirty="0"/>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descr="https://img2.baidu.com/it/u=3053413074,3473484660&amp;fm=253&amp;fmt=auto&amp;app=138&amp;f=JPEG?w=500&amp;h=500">
            <a:extLst>
              <a:ext uri="{FF2B5EF4-FFF2-40B4-BE49-F238E27FC236}">
                <a16:creationId xmlns:a16="http://schemas.microsoft.com/office/drawing/2014/main" id="{350362DB-B43D-43EA-891E-F4C583805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4056" y="3690322"/>
            <a:ext cx="1980000" cy="198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0.baidu.com/it/u=3060041062,1985047517&amp;fm=253&amp;fmt=auto&amp;app=138&amp;f=JPEG?w=500&amp;h=500">
            <a:extLst>
              <a:ext uri="{FF2B5EF4-FFF2-40B4-BE49-F238E27FC236}">
                <a16:creationId xmlns:a16="http://schemas.microsoft.com/office/drawing/2014/main" id="{1F98A06D-F4F9-4BF4-8FD8-9ACC7F49C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985" y="3690322"/>
            <a:ext cx="1980000" cy="198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g1.baidu.com/it/u=10028103,1985885513&amp;fm=253&amp;fmt=auto&amp;app=138&amp;f=JPEG?w=200&amp;h=200">
            <a:extLst>
              <a:ext uri="{FF2B5EF4-FFF2-40B4-BE49-F238E27FC236}">
                <a16:creationId xmlns:a16="http://schemas.microsoft.com/office/drawing/2014/main" id="{9F1914DE-5183-431F-A46D-230958D80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2020" y="3690322"/>
            <a:ext cx="1980000" cy="1980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8D53041-9DBB-4F60-AA15-15AB5351B638}"/>
              </a:ext>
            </a:extLst>
          </p:cNvPr>
          <p:cNvSpPr/>
          <p:nvPr/>
        </p:nvSpPr>
        <p:spPr>
          <a:xfrm>
            <a:off x="673100" y="5761109"/>
            <a:ext cx="10864849" cy="338554"/>
          </a:xfrm>
          <a:prstGeom prst="rect">
            <a:avLst/>
          </a:prstGeom>
          <a:solidFill>
            <a:schemeClr val="accent3">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altLang="zh-CN" sz="1600" b="1" i="0" u="none" strike="noStrike" kern="1200" cap="none" spc="0" normalizeH="0" baseline="0" noProof="0" dirty="0">
                <a:ln>
                  <a:noFill/>
                </a:ln>
                <a:solidFill>
                  <a:srgbClr val="194B85"/>
                </a:solidFill>
                <a:effectLst/>
                <a:uLnTx/>
                <a:uFillTx/>
                <a:latin typeface="华文楷体" panose="02010600040101010101" pitchFamily="2" charset="-122"/>
                <a:ea typeface="华文楷体" panose="02010600040101010101" pitchFamily="2" charset="-122"/>
                <a:cs typeface="+mn-cs"/>
              </a:rPr>
              <a:t>《</a:t>
            </a:r>
            <a:r>
              <a:rPr kumimoji="0" lang="zh-CN" altLang="en-US" sz="1600" b="1" i="0" u="none" strike="noStrike" kern="1200" cap="none" spc="0" normalizeH="0" baseline="0" noProof="0" dirty="0">
                <a:ln>
                  <a:noFill/>
                </a:ln>
                <a:solidFill>
                  <a:srgbClr val="194B85"/>
                </a:solidFill>
                <a:effectLst/>
                <a:uLnTx/>
                <a:uFillTx/>
                <a:latin typeface="华文楷体" panose="02010600040101010101" pitchFamily="2" charset="-122"/>
                <a:ea typeface="华文楷体" panose="02010600040101010101" pitchFamily="2" charset="-122"/>
                <a:cs typeface="+mn-cs"/>
              </a:rPr>
              <a:t>中华人民共和国民法通则</a:t>
            </a:r>
            <a:r>
              <a:rPr kumimoji="0" lang="en-US" altLang="zh-CN" sz="1600" b="1" i="0" u="none" strike="noStrike" kern="1200" cap="none" spc="0" normalizeH="0" baseline="0" noProof="0" dirty="0">
                <a:ln>
                  <a:noFill/>
                </a:ln>
                <a:solidFill>
                  <a:srgbClr val="194B85"/>
                </a:solidFill>
                <a:effectLst/>
                <a:uLnTx/>
                <a:uFillTx/>
                <a:latin typeface="华文楷体" panose="02010600040101010101" pitchFamily="2" charset="-122"/>
                <a:ea typeface="华文楷体" panose="02010600040101010101" pitchFamily="2" charset="-122"/>
                <a:cs typeface="+mn-cs"/>
              </a:rPr>
              <a:t>》</a:t>
            </a:r>
            <a:r>
              <a:rPr kumimoji="0" lang="zh-CN" altLang="en-US" sz="1600" b="1" i="0" u="none" strike="noStrike" kern="1200" cap="none" spc="0" normalizeH="0" baseline="0" noProof="0" dirty="0">
                <a:ln>
                  <a:noFill/>
                </a:ln>
                <a:solidFill>
                  <a:srgbClr val="194B85"/>
                </a:solidFill>
                <a:effectLst/>
                <a:uLnTx/>
                <a:uFillTx/>
                <a:latin typeface="华文楷体" panose="02010600040101010101" pitchFamily="2" charset="-122"/>
                <a:ea typeface="华文楷体" panose="02010600040101010101" pitchFamily="2" charset="-122"/>
                <a:cs typeface="+mn-cs"/>
              </a:rPr>
              <a:t>第一百条规定：“公民享有肖像权，未经本人同意，不得以营利为目的使用公民的肖像。”</a:t>
            </a:r>
            <a:endParaRPr kumimoji="0" lang="en-US" altLang="zh-CN" sz="1600" b="1" i="0" u="none" strike="noStrike" kern="1200" cap="none" spc="0" normalizeH="0" baseline="0" noProof="0" dirty="0">
              <a:ln>
                <a:noFill/>
              </a:ln>
              <a:solidFill>
                <a:srgbClr val="194B85"/>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200147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a:t>知识产权的概念</a:t>
            </a:r>
            <a:endParaRPr lang="zh-CN" altLang="en-US" dirty="0"/>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065067"/>
            <a:ext cx="10864850" cy="5231823"/>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342900" indent="-342900" algn="l">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基于创造成果和工商标记依法产生的权利的统称</a:t>
            </a:r>
            <a:r>
              <a:rPr lang="zh-CN" altLang="en-US" sz="2400" dirty="0">
                <a:latin typeface="微软雅黑" panose="020B0503020204020204" pitchFamily="34" charset="-122"/>
                <a:ea typeface="微软雅黑" panose="020B0503020204020204" pitchFamily="34" charset="-122"/>
              </a:rPr>
              <a:t>”，最主要的三种知识产权是著作权、专利权和商标权：</a:t>
            </a:r>
          </a:p>
          <a:p>
            <a:pPr lvl="1" indent="-360000" algn="l">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著作权</a:t>
            </a:r>
            <a:r>
              <a:rPr lang="zh-CN" altLang="en-US" sz="2000" dirty="0">
                <a:latin typeface="微软雅黑" panose="020B0503020204020204" pitchFamily="34" charset="-122"/>
                <a:ea typeface="微软雅黑" panose="020B0503020204020204" pitchFamily="34" charset="-122"/>
              </a:rPr>
              <a:t>：在我国，著作权即指</a:t>
            </a:r>
            <a:r>
              <a:rPr lang="zh-CN" altLang="en-US" sz="2000" b="1" dirty="0">
                <a:latin typeface="微软雅黑" panose="020B0503020204020204" pitchFamily="34" charset="-122"/>
                <a:ea typeface="微软雅黑" panose="020B0503020204020204" pitchFamily="34" charset="-122"/>
              </a:rPr>
              <a:t>版权</a:t>
            </a:r>
            <a:r>
              <a:rPr lang="zh-CN" altLang="en-US" sz="2000" dirty="0">
                <a:latin typeface="微软雅黑" panose="020B0503020204020204" pitchFamily="34" charset="-122"/>
                <a:ea typeface="微软雅黑" panose="020B0503020204020204" pitchFamily="34" charset="-122"/>
              </a:rPr>
              <a:t>。是指自然人、法人或者其他组织对文学、艺术和科学作品享有的财产权利和精神权利的总称。</a:t>
            </a:r>
            <a:endParaRPr lang="en-US" altLang="zh-CN" sz="2000" dirty="0">
              <a:latin typeface="微软雅黑" panose="020B0503020204020204" pitchFamily="34" charset="-122"/>
              <a:ea typeface="微软雅黑" panose="020B0503020204020204" pitchFamily="34" charset="-122"/>
            </a:endParaRPr>
          </a:p>
          <a:p>
            <a:pPr lvl="2" algn="l"/>
            <a:r>
              <a:rPr lang="zh-CN" altLang="en-US" sz="1600" dirty="0">
                <a:solidFill>
                  <a:srgbClr val="194B85"/>
                </a:solidFill>
                <a:latin typeface="微软雅黑" panose="020B0503020204020204" pitchFamily="34" charset="-122"/>
                <a:ea typeface="微软雅黑" panose="020B0503020204020204" pitchFamily="34" charset="-122"/>
              </a:rPr>
              <a:t>包括：书籍、文章、戏剧、歌曲、艺术品、电影、软件、视频等；</a:t>
            </a:r>
            <a:endParaRPr lang="en-US" altLang="zh-CN" sz="1600" dirty="0">
              <a:solidFill>
                <a:srgbClr val="194B85"/>
              </a:solidFill>
              <a:latin typeface="微软雅黑" panose="020B0503020204020204" pitchFamily="34" charset="-122"/>
              <a:ea typeface="微软雅黑" panose="020B0503020204020204" pitchFamily="34" charset="-122"/>
            </a:endParaRPr>
          </a:p>
          <a:p>
            <a:pPr lvl="2" algn="l"/>
            <a:r>
              <a:rPr lang="zh-CN" altLang="en-US" sz="1600" dirty="0">
                <a:solidFill>
                  <a:srgbClr val="194B85"/>
                </a:solidFill>
                <a:latin typeface="微软雅黑" panose="020B0503020204020204" pitchFamily="34" charset="-122"/>
                <a:ea typeface="微软雅黑" panose="020B0503020204020204" pitchFamily="34" charset="-122"/>
              </a:rPr>
              <a:t>广义上还包括邻接权</a:t>
            </a:r>
            <a:r>
              <a:rPr lang="en-US" altLang="zh-CN" sz="1600" dirty="0">
                <a:solidFill>
                  <a:srgbClr val="194B85"/>
                </a:solidFill>
                <a:latin typeface="微软雅黑" panose="020B0503020204020204" pitchFamily="34" charset="-122"/>
                <a:ea typeface="微软雅黑" panose="020B0503020204020204" pitchFamily="34" charset="-122"/>
              </a:rPr>
              <a:t>——</a:t>
            </a:r>
            <a:r>
              <a:rPr lang="zh-CN" altLang="en-US" sz="1600" dirty="0">
                <a:solidFill>
                  <a:srgbClr val="194B85"/>
                </a:solidFill>
                <a:latin typeface="微软雅黑" panose="020B0503020204020204" pitchFamily="34" charset="-122"/>
                <a:ea typeface="微软雅黑" panose="020B0503020204020204" pitchFamily="34" charset="-122"/>
              </a:rPr>
              <a:t>“与著作权有关的权利”，如表演者权、录音录像制作者权等。</a:t>
            </a:r>
          </a:p>
          <a:p>
            <a:pPr lvl="1" indent="-360000" algn="l">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专利权</a:t>
            </a:r>
            <a:r>
              <a:rPr lang="zh-CN" altLang="en-US" sz="2000" dirty="0">
                <a:latin typeface="微软雅黑" panose="020B0503020204020204" pitchFamily="34" charset="-122"/>
                <a:ea typeface="微软雅黑" panose="020B0503020204020204" pitchFamily="34" charset="-122"/>
              </a:rPr>
              <a:t>：是指国家根据发明人或设计人的申请，以向社会公开发明创造的内容，以及发明创造对社会具有符合法律规定的利益为前提，根据法定程序在一定期限内授予发明人或设计人的一种排他性权利。包括</a:t>
            </a:r>
            <a:r>
              <a:rPr lang="zh-CN" altLang="en-US" sz="2000" b="1" dirty="0">
                <a:latin typeface="微软雅黑" panose="020B0503020204020204" pitchFamily="34" charset="-122"/>
                <a:ea typeface="微软雅黑" panose="020B0503020204020204" pitchFamily="34" charset="-122"/>
              </a:rPr>
              <a:t>发明、实用新型和外观设计</a:t>
            </a:r>
            <a:r>
              <a:rPr lang="zh-CN" altLang="en-US" sz="2000" dirty="0">
                <a:latin typeface="微软雅黑" panose="020B0503020204020204" pitchFamily="34" charset="-122"/>
                <a:ea typeface="微软雅黑" panose="020B0503020204020204" pitchFamily="34" charset="-122"/>
              </a:rPr>
              <a:t>三种。</a:t>
            </a:r>
          </a:p>
          <a:p>
            <a:pPr lvl="1" indent="-360000" algn="l">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商标权</a:t>
            </a:r>
            <a:r>
              <a:rPr lang="zh-CN" altLang="en-US" sz="2000" dirty="0">
                <a:latin typeface="微软雅黑" panose="020B0503020204020204" pitchFamily="34" charset="-122"/>
                <a:ea typeface="微软雅黑" panose="020B0503020204020204" pitchFamily="34" charset="-122"/>
              </a:rPr>
              <a:t>：是民事主体享有的在特定的商品或服务上以区分来源为目的排他性使用特定标志的权利。</a:t>
            </a: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3963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知识产权的类型</a:t>
            </a:r>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065067"/>
            <a:ext cx="10864850" cy="5231823"/>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0" indent="0" algn="l">
              <a:buNone/>
            </a:pPr>
            <a:r>
              <a:rPr lang="zh-CN" altLang="en-US" sz="2400" dirty="0">
                <a:latin typeface="微软雅黑" panose="020B0503020204020204" pitchFamily="34" charset="-122"/>
                <a:ea typeface="微软雅黑" panose="020B0503020204020204" pitchFamily="34" charset="-122"/>
              </a:rPr>
              <a:t>（一）作品；</a:t>
            </a:r>
          </a:p>
          <a:p>
            <a:pPr marL="0" indent="0" algn="l">
              <a:buNone/>
            </a:pPr>
            <a:r>
              <a:rPr lang="zh-CN" altLang="en-US" sz="2400" dirty="0">
                <a:latin typeface="微软雅黑" panose="020B0503020204020204" pitchFamily="34" charset="-122"/>
                <a:ea typeface="微软雅黑" panose="020B0503020204020204" pitchFamily="34" charset="-122"/>
              </a:rPr>
              <a:t>（二）发明、实用新型、外观设计；</a:t>
            </a:r>
          </a:p>
          <a:p>
            <a:pPr marL="0" indent="0" algn="l">
              <a:buNone/>
            </a:pPr>
            <a:r>
              <a:rPr lang="zh-CN" altLang="en-US" sz="2400" dirty="0">
                <a:latin typeface="微软雅黑" panose="020B0503020204020204" pitchFamily="34" charset="-122"/>
                <a:ea typeface="微软雅黑" panose="020B0503020204020204" pitchFamily="34" charset="-122"/>
              </a:rPr>
              <a:t>（三）商标；</a:t>
            </a:r>
          </a:p>
          <a:p>
            <a:pPr marL="0" indent="0" algn="l">
              <a:buNone/>
            </a:pPr>
            <a:r>
              <a:rPr lang="zh-CN" altLang="en-US" sz="2400" dirty="0">
                <a:latin typeface="微软雅黑" panose="020B0503020204020204" pitchFamily="34" charset="-122"/>
                <a:ea typeface="微软雅黑" panose="020B0503020204020204" pitchFamily="34" charset="-122"/>
              </a:rPr>
              <a:t>（四）地理标志；</a:t>
            </a:r>
          </a:p>
          <a:p>
            <a:pPr marL="0" indent="0" algn="l">
              <a:buNone/>
            </a:pPr>
            <a:r>
              <a:rPr lang="zh-CN" altLang="en-US" sz="2400" dirty="0">
                <a:latin typeface="微软雅黑" panose="020B0503020204020204" pitchFamily="34" charset="-122"/>
                <a:ea typeface="微软雅黑" panose="020B0503020204020204" pitchFamily="34" charset="-122"/>
              </a:rPr>
              <a:t>（五）商业秘密；</a:t>
            </a:r>
          </a:p>
          <a:p>
            <a:pPr marL="0" indent="0" algn="l">
              <a:buNone/>
            </a:pPr>
            <a:r>
              <a:rPr lang="zh-CN" altLang="en-US" sz="2400" dirty="0">
                <a:latin typeface="微软雅黑" panose="020B0503020204020204" pitchFamily="34" charset="-122"/>
                <a:ea typeface="微软雅黑" panose="020B0503020204020204" pitchFamily="34" charset="-122"/>
              </a:rPr>
              <a:t>（六）集成电路布图设计；</a:t>
            </a:r>
          </a:p>
          <a:p>
            <a:pPr marL="0" indent="0" algn="l">
              <a:buNone/>
            </a:pPr>
            <a:r>
              <a:rPr lang="zh-CN" altLang="en-US" sz="2400" dirty="0">
                <a:latin typeface="微软雅黑" panose="020B0503020204020204" pitchFamily="34" charset="-122"/>
                <a:ea typeface="微软雅黑" panose="020B0503020204020204" pitchFamily="34" charset="-122"/>
              </a:rPr>
              <a:t>（七）植物新品种；</a:t>
            </a:r>
          </a:p>
          <a:p>
            <a:pPr marL="0" indent="0" algn="l">
              <a:buNone/>
            </a:pPr>
            <a:r>
              <a:rPr lang="zh-CN" altLang="en-US" sz="2400" dirty="0">
                <a:latin typeface="微软雅黑" panose="020B0503020204020204" pitchFamily="34" charset="-122"/>
                <a:ea typeface="微软雅黑" panose="020B0503020204020204" pitchFamily="34" charset="-122"/>
              </a:rPr>
              <a:t>（八）法律规定的其他客体。</a:t>
            </a:r>
            <a:endParaRPr lang="zh-CN" altLang="en-US"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64123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知识产权的特点</a:t>
            </a:r>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065067"/>
            <a:ext cx="10864850" cy="5231823"/>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342900" indent="-342900" algn="l">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专有性</a:t>
            </a:r>
            <a:r>
              <a:rPr lang="zh-CN" altLang="en-US" sz="2400" dirty="0">
                <a:latin typeface="微软雅黑" panose="020B0503020204020204" pitchFamily="34" charset="-122"/>
                <a:ea typeface="微软雅黑" panose="020B0503020204020204" pitchFamily="34" charset="-122"/>
              </a:rPr>
              <a:t>：除权利人同意或法律规定外，权利人以外的任何人不得享有或使用该项权利。</a:t>
            </a:r>
          </a:p>
          <a:p>
            <a:pPr lvl="1" indent="-360000" algn="l">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“强制许可”</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专利实施强制许可办法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，例如专利年限规定；</a:t>
            </a:r>
          </a:p>
          <a:p>
            <a:pPr lvl="1" indent="-360000" algn="l">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“合理使用”</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著作权法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，规定了合理使用的范围；</a:t>
            </a:r>
          </a:p>
          <a:p>
            <a:pPr lvl="1" indent="-360000" algn="l">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“征用”</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物权法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，公共利益的需要。</a:t>
            </a:r>
          </a:p>
          <a:p>
            <a:pPr marL="342900" indent="-342900" algn="l">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地域性</a:t>
            </a:r>
            <a:r>
              <a:rPr lang="zh-CN" altLang="en-US" sz="2400" dirty="0">
                <a:latin typeface="微软雅黑" panose="020B0503020204020204" pitchFamily="34" charset="-122"/>
                <a:ea typeface="微软雅黑" panose="020B0503020204020204" pitchFamily="34" charset="-122"/>
              </a:rPr>
              <a:t>：除非国家间签有国际公约或双边互惠协定外，经一国法律所保护的某项权利只在该国范围内发生法律效力。</a:t>
            </a:r>
          </a:p>
          <a:p>
            <a:pPr marL="342900" indent="-342900" algn="l">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时间性</a:t>
            </a:r>
            <a:r>
              <a:rPr lang="zh-CN" altLang="en-US" sz="2400" dirty="0">
                <a:latin typeface="微软雅黑" panose="020B0503020204020204" pitchFamily="34" charset="-122"/>
                <a:ea typeface="微软雅黑" panose="020B0503020204020204" pitchFamily="34" charset="-122"/>
              </a:rPr>
              <a:t>：法律对各项权利的保护，都规定有一定的有效期，各国法律对保护期限的长短可能一致，也可能不完全相同，只有参加国际协定或进行国际申请时才对某项权利有统一的保护期限。</a:t>
            </a:r>
            <a:endParaRPr lang="zh-CN" altLang="en-US"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79374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491B-7588-461D-9613-883014EAC03F}"/>
              </a:ext>
            </a:extLst>
          </p:cNvPr>
          <p:cNvSpPr>
            <a:spLocks noGrp="1"/>
          </p:cNvSpPr>
          <p:nvPr>
            <p:ph type="title"/>
          </p:nvPr>
        </p:nvSpPr>
        <p:spPr/>
        <p:txBody>
          <a:bodyPr/>
          <a:lstStyle/>
          <a:p>
            <a:r>
              <a:rPr lang="zh-CN" altLang="en-US" dirty="0"/>
              <a:t>知识产权许可的类型</a:t>
            </a:r>
          </a:p>
        </p:txBody>
      </p:sp>
      <p:sp>
        <p:nvSpPr>
          <p:cNvPr id="3" name="内容占位符 2">
            <a:extLst>
              <a:ext uri="{FF2B5EF4-FFF2-40B4-BE49-F238E27FC236}">
                <a16:creationId xmlns:a16="http://schemas.microsoft.com/office/drawing/2014/main" id="{B2475F36-9AB9-4147-9558-CBE638693952}"/>
              </a:ext>
            </a:extLst>
          </p:cNvPr>
          <p:cNvSpPr>
            <a:spLocks noGrp="1"/>
          </p:cNvSpPr>
          <p:nvPr>
            <p:ph idx="1"/>
          </p:nvPr>
        </p:nvSpPr>
        <p:spPr>
          <a:xfrm>
            <a:off x="673100" y="1065067"/>
            <a:ext cx="10864850" cy="5231823"/>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Autofit/>
          </a:bodyPr>
          <a:lstStyle/>
          <a:p>
            <a:pPr marL="342900" indent="-342900" algn="l">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独占许可、排他许可、普通许可</a:t>
            </a:r>
          </a:p>
          <a:p>
            <a:pPr lvl="1" indent="-360000" algn="l">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独占许可：在约定的时间、地域内，只能由被许可人一人按照约定的方式使用；</a:t>
            </a:r>
          </a:p>
          <a:p>
            <a:pPr lvl="1" indent="-360000" algn="l">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排他许可：被许可人、本人可以使用；</a:t>
            </a:r>
          </a:p>
          <a:p>
            <a:pPr lvl="1" indent="-360000" algn="l">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普通许可：被许可人、本人可以使用，还可以继续许可给其他人使用。</a:t>
            </a:r>
          </a:p>
          <a:p>
            <a:pPr marL="342900" indent="-342900" algn="l">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自愿许可、非自愿许可</a:t>
            </a:r>
          </a:p>
          <a:p>
            <a:pPr lvl="1" indent="-360000" algn="l">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自愿许可：根据知识产权人的意愿授权他人；</a:t>
            </a:r>
          </a:p>
          <a:p>
            <a:pPr lvl="1" indent="-360000" algn="l">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非自愿许可：不经过知识产权人许可。</a:t>
            </a:r>
          </a:p>
          <a:p>
            <a:pPr lvl="2" algn="l"/>
            <a:r>
              <a:rPr lang="zh-CN" altLang="en-US" sz="1600" b="1" dirty="0">
                <a:solidFill>
                  <a:srgbClr val="194B85"/>
                </a:solidFill>
                <a:latin typeface="微软雅黑" panose="020B0503020204020204" pitchFamily="34" charset="-122"/>
                <a:ea typeface="微软雅黑" panose="020B0503020204020204" pitchFamily="34" charset="-122"/>
              </a:rPr>
              <a:t>法定许可</a:t>
            </a:r>
            <a:r>
              <a:rPr lang="zh-CN" altLang="en-US" sz="1600" dirty="0">
                <a:solidFill>
                  <a:srgbClr val="194B85"/>
                </a:solidFill>
                <a:latin typeface="微软雅黑" panose="020B0503020204020204" pitchFamily="34" charset="-122"/>
                <a:ea typeface="微软雅黑" panose="020B0503020204020204" pitchFamily="34" charset="-122"/>
              </a:rPr>
              <a:t>：著作权法中一项重要制度，使用者可以不经著作权人许可即可使用著作权人的作品，但是应当向其支付报酬，并应当指明作品名称、作品出处和作者的姓名，例如教材；</a:t>
            </a:r>
            <a:endParaRPr lang="en-US" altLang="zh-CN" sz="1600" dirty="0">
              <a:solidFill>
                <a:srgbClr val="194B85"/>
              </a:solidFill>
              <a:latin typeface="微软雅黑" panose="020B0503020204020204" pitchFamily="34" charset="-122"/>
              <a:ea typeface="微软雅黑" panose="020B0503020204020204" pitchFamily="34" charset="-122"/>
            </a:endParaRPr>
          </a:p>
          <a:p>
            <a:pPr lvl="2" algn="l"/>
            <a:r>
              <a:rPr lang="zh-CN" altLang="en-US" sz="1600" b="1" dirty="0">
                <a:solidFill>
                  <a:srgbClr val="194B85"/>
                </a:solidFill>
                <a:latin typeface="微软雅黑" panose="020B0503020204020204" pitchFamily="34" charset="-122"/>
                <a:ea typeface="微软雅黑" panose="020B0503020204020204" pitchFamily="34" charset="-122"/>
              </a:rPr>
              <a:t>强制许可</a:t>
            </a:r>
            <a:r>
              <a:rPr lang="zh-CN" altLang="en-US" sz="1600" dirty="0">
                <a:solidFill>
                  <a:srgbClr val="194B85"/>
                </a:solidFill>
                <a:latin typeface="微软雅黑" panose="020B0503020204020204" pitchFamily="34" charset="-122"/>
                <a:ea typeface="微软雅黑" panose="020B0503020204020204" pitchFamily="34" charset="-122"/>
              </a:rPr>
              <a:t>：主要规定在专利法中，国务院专利行政部门依照法律的有关规定，不经过专利权人同意，直接允许其他单位或个人使用其发明创造，例如国外强制许可新冠疫苗专利。</a:t>
            </a:r>
          </a:p>
        </p:txBody>
      </p:sp>
      <p:sp>
        <p:nvSpPr>
          <p:cNvPr id="4" name="灯片编号占位符 3">
            <a:extLst>
              <a:ext uri="{FF2B5EF4-FFF2-40B4-BE49-F238E27FC236}">
                <a16:creationId xmlns:a16="http://schemas.microsoft.com/office/drawing/2014/main" id="{5BE1BC7B-24F2-4F26-AA77-1A577FF4181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694430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26984</TotalTime>
  <Words>5100</Words>
  <Application>Microsoft Office PowerPoint</Application>
  <PresentationFormat>宽屏</PresentationFormat>
  <Paragraphs>386</Paragraphs>
  <Slides>45</Slides>
  <Notes>6</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45</vt:i4>
      </vt:variant>
    </vt:vector>
  </HeadingPairs>
  <TitlesOfParts>
    <vt:vector size="60" baseType="lpstr">
      <vt:lpstr>Microsoft YaHei UI</vt:lpstr>
      <vt:lpstr>等线</vt:lpstr>
      <vt:lpstr>等线 Light</vt:lpstr>
      <vt:lpstr>华文楷体</vt:lpstr>
      <vt:lpstr>华文新魏</vt:lpstr>
      <vt:lpstr>微软雅黑</vt:lpstr>
      <vt:lpstr>微软雅黑</vt:lpstr>
      <vt:lpstr>微软雅黑 Light</vt:lpstr>
      <vt:lpstr>Arial</vt:lpstr>
      <vt:lpstr>Impact</vt:lpstr>
      <vt:lpstr>Segoe UI</vt:lpstr>
      <vt:lpstr>Segoe UI Light</vt:lpstr>
      <vt:lpstr>Wingdings</vt:lpstr>
      <vt:lpstr>Office 主题​​</vt:lpstr>
      <vt:lpstr>1_Office 主题​​</vt:lpstr>
      <vt:lpstr>工程概论 第5章  知识产权</vt:lpstr>
      <vt:lpstr>教学内容</vt:lpstr>
      <vt:lpstr>PowerPoint 演示文稿</vt:lpstr>
      <vt:lpstr>以下行为是否合法？</vt:lpstr>
      <vt:lpstr>案例：“葛优躺”</vt:lpstr>
      <vt:lpstr>知识产权的概念</vt:lpstr>
      <vt:lpstr>知识产权的类型</vt:lpstr>
      <vt:lpstr>知识产权的特点</vt:lpstr>
      <vt:lpstr>知识产权许可的类型</vt:lpstr>
      <vt:lpstr>侵犯知识产权的危害</vt:lpstr>
      <vt:lpstr>典型案例：逆向工程，Sega诉Accolade</vt:lpstr>
      <vt:lpstr>典型案例：GUI设计版权，苹果诉微软</vt:lpstr>
      <vt:lpstr>典型案例：GUI设计版权，苹果诉微软</vt:lpstr>
      <vt:lpstr>典型案例：搜索引擎、网络存储服务、数字图书馆</vt:lpstr>
      <vt:lpstr>知识产权法律法规</vt:lpstr>
      <vt:lpstr>知识产权法律法规</vt:lpstr>
      <vt:lpstr>知识产权法律</vt:lpstr>
      <vt:lpstr>《计算机软件保护条例》</vt:lpstr>
      <vt:lpstr>案例分析：计算机游戏软件著作权纠纷</vt:lpstr>
      <vt:lpstr>知识产权相关案例</vt:lpstr>
      <vt:lpstr>PowerPoint 演示文稿</vt:lpstr>
      <vt:lpstr>相关概念</vt:lpstr>
      <vt:lpstr>开源软件许可协议</vt:lpstr>
      <vt:lpstr>GPL ( GNU General Public License )</vt:lpstr>
      <vt:lpstr>LGPL ( Lesser General Public License )</vt:lpstr>
      <vt:lpstr>BSD开源协议（ Berkerley Software Distribution ）</vt:lpstr>
      <vt:lpstr>Apache Licence 2.0</vt:lpstr>
      <vt:lpstr>MIT ( MIT license )</vt:lpstr>
      <vt:lpstr>MPL ( Mozilla Public License )</vt:lpstr>
      <vt:lpstr>如何选择开源协议</vt:lpstr>
      <vt:lpstr>OpenHarmony2.0鸿蒙开源项目</vt:lpstr>
      <vt:lpstr>鸿蒙到底是不是安卓？</vt:lpstr>
      <vt:lpstr>鸿蒙到底是不是安卓？Apache 2.0</vt:lpstr>
      <vt:lpstr>鸿蒙可以发展自己的生态！</vt:lpstr>
      <vt:lpstr>源代码管理工具</vt:lpstr>
      <vt:lpstr>PowerPoint 演示文稿</vt:lpstr>
      <vt:lpstr>什么是合规管理</vt:lpstr>
      <vt:lpstr>GB/T 35770—2022《合规管理体系要求及使用指南》</vt:lpstr>
      <vt:lpstr>合规步骤</vt:lpstr>
      <vt:lpstr>合规管理案例——滴滴</vt:lpstr>
      <vt:lpstr>合规管理案例——华为</vt:lpstr>
      <vt:lpstr>合规管理案例</vt:lpstr>
      <vt:lpstr>合规管理案例</vt:lpstr>
      <vt:lpstr>本章案例分析作业</vt:lpstr>
      <vt:lpstr>本章结束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yunlei</dc:creator>
  <cp:lastModifiedBy>sun yunlei</cp:lastModifiedBy>
  <cp:revision>2168</cp:revision>
  <dcterms:created xsi:type="dcterms:W3CDTF">2020-11-28T11:27:57Z</dcterms:created>
  <dcterms:modified xsi:type="dcterms:W3CDTF">2023-05-05T01:21:09Z</dcterms:modified>
</cp:coreProperties>
</file>